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7"/>
  </p:notesMasterIdLst>
  <p:sldIdLst>
    <p:sldId id="256" r:id="rId2"/>
    <p:sldId id="257" r:id="rId3"/>
    <p:sldId id="267" r:id="rId4"/>
    <p:sldId id="258" r:id="rId5"/>
    <p:sldId id="278" r:id="rId6"/>
    <p:sldId id="277" r:id="rId7"/>
    <p:sldId id="281" r:id="rId8"/>
    <p:sldId id="259" r:id="rId9"/>
    <p:sldId id="260" r:id="rId10"/>
    <p:sldId id="261" r:id="rId11"/>
    <p:sldId id="262" r:id="rId12"/>
    <p:sldId id="285" r:id="rId13"/>
    <p:sldId id="284" r:id="rId14"/>
    <p:sldId id="263" r:id="rId15"/>
    <p:sldId id="276"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Oswald Medium" panose="00000600000000000000" pitchFamily="2" charset="0"/>
      <p:regular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353"/>
    <a:srgbClr val="00A94E"/>
    <a:srgbClr val="249D41"/>
    <a:srgbClr val="FA3A06"/>
    <a:srgbClr val="0F87C9"/>
    <a:srgbClr val="689523"/>
    <a:srgbClr val="5C950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7"/>
  </p:normalViewPr>
  <p:slideViewPr>
    <p:cSldViewPr snapToGrid="0" snapToObjects="1">
      <p:cViewPr varScale="1">
        <p:scale>
          <a:sx n="138" d="100"/>
          <a:sy n="138" d="100"/>
        </p:scale>
        <p:origin x="834"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0053A7-71C6-3E4A-B30D-D51EAD42A9B1}" type="datetimeFigureOut">
              <a:rPr lang="en-US" smtClean="0"/>
              <a:t>5/3/2023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54FE70-12FE-7D4F-9DE8-BEBAE0C061BE}" type="slidenum">
              <a:rPr lang="en-US" smtClean="0"/>
              <a:t>‹#›</a:t>
            </a:fld>
            <a:endParaRPr lang="en-US"/>
          </a:p>
        </p:txBody>
      </p:sp>
    </p:spTree>
    <p:extLst>
      <p:ext uri="{BB962C8B-B14F-4D97-AF65-F5344CB8AC3E}">
        <p14:creationId xmlns:p14="http://schemas.microsoft.com/office/powerpoint/2010/main" val="35230270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54FE70-12FE-7D4F-9DE8-BEBAE0C061BE}" type="slidenum">
              <a:rPr lang="en-US" smtClean="0"/>
              <a:t>2</a:t>
            </a:fld>
            <a:endParaRPr lang="en-US"/>
          </a:p>
        </p:txBody>
      </p:sp>
    </p:spTree>
    <p:extLst>
      <p:ext uri="{BB962C8B-B14F-4D97-AF65-F5344CB8AC3E}">
        <p14:creationId xmlns:p14="http://schemas.microsoft.com/office/powerpoint/2010/main" val="171723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54FE70-12FE-7D4F-9DE8-BEBAE0C061BE}" type="slidenum">
              <a:rPr lang="en-US" smtClean="0"/>
              <a:t>8</a:t>
            </a:fld>
            <a:endParaRPr lang="en-US"/>
          </a:p>
        </p:txBody>
      </p:sp>
    </p:spTree>
    <p:extLst>
      <p:ext uri="{BB962C8B-B14F-4D97-AF65-F5344CB8AC3E}">
        <p14:creationId xmlns:p14="http://schemas.microsoft.com/office/powerpoint/2010/main" val="1826744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F2ED08-A0D3-E943-8542-5B52CD12FECE}"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DFD26-CE67-6748-B375-7ADD6AA6A4E6}" type="slidenum">
              <a:rPr lang="en-US" smtClean="0"/>
              <a:t>‹#›</a:t>
            </a:fld>
            <a:endParaRPr lang="en-US"/>
          </a:p>
        </p:txBody>
      </p:sp>
    </p:spTree>
    <p:extLst>
      <p:ext uri="{BB962C8B-B14F-4D97-AF65-F5344CB8AC3E}">
        <p14:creationId xmlns:p14="http://schemas.microsoft.com/office/powerpoint/2010/main" val="294203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F2ED08-A0D3-E943-8542-5B52CD12FECE}"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DFD26-CE67-6748-B375-7ADD6AA6A4E6}" type="slidenum">
              <a:rPr lang="en-US" smtClean="0"/>
              <a:t>‹#›</a:t>
            </a:fld>
            <a:endParaRPr lang="en-US"/>
          </a:p>
        </p:txBody>
      </p:sp>
    </p:spTree>
    <p:extLst>
      <p:ext uri="{BB962C8B-B14F-4D97-AF65-F5344CB8AC3E}">
        <p14:creationId xmlns:p14="http://schemas.microsoft.com/office/powerpoint/2010/main" val="234533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F2ED08-A0D3-E943-8542-5B52CD12FECE}"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DFD26-CE67-6748-B375-7ADD6AA6A4E6}" type="slidenum">
              <a:rPr lang="en-US" smtClean="0"/>
              <a:t>‹#›</a:t>
            </a:fld>
            <a:endParaRPr lang="en-US"/>
          </a:p>
        </p:txBody>
      </p:sp>
    </p:spTree>
    <p:extLst>
      <p:ext uri="{BB962C8B-B14F-4D97-AF65-F5344CB8AC3E}">
        <p14:creationId xmlns:p14="http://schemas.microsoft.com/office/powerpoint/2010/main" val="2282366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F2ED08-A0D3-E943-8542-5B52CD12FECE}"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DFD26-CE67-6748-B375-7ADD6AA6A4E6}" type="slidenum">
              <a:rPr lang="en-US" smtClean="0"/>
              <a:t>‹#›</a:t>
            </a:fld>
            <a:endParaRPr lang="en-US"/>
          </a:p>
        </p:txBody>
      </p:sp>
    </p:spTree>
    <p:extLst>
      <p:ext uri="{BB962C8B-B14F-4D97-AF65-F5344CB8AC3E}">
        <p14:creationId xmlns:p14="http://schemas.microsoft.com/office/powerpoint/2010/main" val="4095866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ED08-A0D3-E943-8542-5B52CD12FECE}"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DFD26-CE67-6748-B375-7ADD6AA6A4E6}" type="slidenum">
              <a:rPr lang="en-US" smtClean="0"/>
              <a:t>‹#›</a:t>
            </a:fld>
            <a:endParaRPr lang="en-US"/>
          </a:p>
        </p:txBody>
      </p:sp>
    </p:spTree>
    <p:extLst>
      <p:ext uri="{BB962C8B-B14F-4D97-AF65-F5344CB8AC3E}">
        <p14:creationId xmlns:p14="http://schemas.microsoft.com/office/powerpoint/2010/main" val="400781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F2ED08-A0D3-E943-8542-5B52CD12FECE}"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DFD26-CE67-6748-B375-7ADD6AA6A4E6}" type="slidenum">
              <a:rPr lang="en-US" smtClean="0"/>
              <a:t>‹#›</a:t>
            </a:fld>
            <a:endParaRPr lang="en-US"/>
          </a:p>
        </p:txBody>
      </p:sp>
    </p:spTree>
    <p:extLst>
      <p:ext uri="{BB962C8B-B14F-4D97-AF65-F5344CB8AC3E}">
        <p14:creationId xmlns:p14="http://schemas.microsoft.com/office/powerpoint/2010/main" val="4018470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F2ED08-A0D3-E943-8542-5B52CD12FECE}"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4DFD26-CE67-6748-B375-7ADD6AA6A4E6}" type="slidenum">
              <a:rPr lang="en-US" smtClean="0"/>
              <a:t>‹#›</a:t>
            </a:fld>
            <a:endParaRPr lang="en-US"/>
          </a:p>
        </p:txBody>
      </p:sp>
    </p:spTree>
    <p:extLst>
      <p:ext uri="{BB962C8B-B14F-4D97-AF65-F5344CB8AC3E}">
        <p14:creationId xmlns:p14="http://schemas.microsoft.com/office/powerpoint/2010/main" val="98992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F2ED08-A0D3-E943-8542-5B52CD12FECE}"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4DFD26-CE67-6748-B375-7ADD6AA6A4E6}" type="slidenum">
              <a:rPr lang="en-US" smtClean="0"/>
              <a:t>‹#›</a:t>
            </a:fld>
            <a:endParaRPr lang="en-US"/>
          </a:p>
        </p:txBody>
      </p:sp>
    </p:spTree>
    <p:extLst>
      <p:ext uri="{BB962C8B-B14F-4D97-AF65-F5344CB8AC3E}">
        <p14:creationId xmlns:p14="http://schemas.microsoft.com/office/powerpoint/2010/main" val="178995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2ED08-A0D3-E943-8542-5B52CD12FECE}"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4DFD26-CE67-6748-B375-7ADD6AA6A4E6}" type="slidenum">
              <a:rPr lang="en-US" smtClean="0"/>
              <a:t>‹#›</a:t>
            </a:fld>
            <a:endParaRPr lang="en-US"/>
          </a:p>
        </p:txBody>
      </p:sp>
    </p:spTree>
    <p:extLst>
      <p:ext uri="{BB962C8B-B14F-4D97-AF65-F5344CB8AC3E}">
        <p14:creationId xmlns:p14="http://schemas.microsoft.com/office/powerpoint/2010/main" val="992708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F2ED08-A0D3-E943-8542-5B52CD12FECE}"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DFD26-CE67-6748-B375-7ADD6AA6A4E6}" type="slidenum">
              <a:rPr lang="en-US" smtClean="0"/>
              <a:t>‹#›</a:t>
            </a:fld>
            <a:endParaRPr lang="en-US"/>
          </a:p>
        </p:txBody>
      </p:sp>
    </p:spTree>
    <p:extLst>
      <p:ext uri="{BB962C8B-B14F-4D97-AF65-F5344CB8AC3E}">
        <p14:creationId xmlns:p14="http://schemas.microsoft.com/office/powerpoint/2010/main" val="2029943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F2ED08-A0D3-E943-8542-5B52CD12FECE}"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DFD26-CE67-6748-B375-7ADD6AA6A4E6}" type="slidenum">
              <a:rPr lang="en-US" smtClean="0"/>
              <a:t>‹#›</a:t>
            </a:fld>
            <a:endParaRPr lang="en-US"/>
          </a:p>
        </p:txBody>
      </p:sp>
    </p:spTree>
    <p:extLst>
      <p:ext uri="{BB962C8B-B14F-4D97-AF65-F5344CB8AC3E}">
        <p14:creationId xmlns:p14="http://schemas.microsoft.com/office/powerpoint/2010/main" val="106748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EF2ED08-A0D3-E943-8542-5B52CD12FECE}" type="datetimeFigureOut">
              <a:rPr lang="en-US" smtClean="0"/>
              <a:t>5/3/2023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54DFD26-CE67-6748-B375-7ADD6AA6A4E6}" type="slidenum">
              <a:rPr lang="en-US" smtClean="0"/>
              <a:t>‹#›</a:t>
            </a:fld>
            <a:endParaRPr lang="en-US"/>
          </a:p>
        </p:txBody>
      </p:sp>
    </p:spTree>
    <p:extLst>
      <p:ext uri="{BB962C8B-B14F-4D97-AF65-F5344CB8AC3E}">
        <p14:creationId xmlns:p14="http://schemas.microsoft.com/office/powerpoint/2010/main" val="2462233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8.jfif"/></Relationships>
</file>

<file path=ppt/slides/_rels/slide6.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95071" y="2798493"/>
            <a:ext cx="8428795" cy="1446550"/>
          </a:xfrm>
          <a:prstGeom prst="rect">
            <a:avLst/>
          </a:prstGeom>
          <a:noFill/>
        </p:spPr>
        <p:txBody>
          <a:bodyPr wrap="square" rtlCol="0">
            <a:spAutoFit/>
          </a:bodyPr>
          <a:lstStyle/>
          <a:p>
            <a:r>
              <a:rPr lang="en-US" sz="8800" dirty="0">
                <a:solidFill>
                  <a:srgbClr val="0F87C9"/>
                </a:solidFill>
                <a:latin typeface="Arial"/>
                <a:cs typeface="Arial"/>
              </a:rPr>
              <a:t>Your Trip</a:t>
            </a:r>
          </a:p>
        </p:txBody>
      </p:sp>
      <p:sp>
        <p:nvSpPr>
          <p:cNvPr id="6" name="TextBox 5"/>
          <p:cNvSpPr txBox="1"/>
          <p:nvPr/>
        </p:nvSpPr>
        <p:spPr>
          <a:xfrm>
            <a:off x="518102" y="2540185"/>
            <a:ext cx="6212186" cy="369332"/>
          </a:xfrm>
          <a:prstGeom prst="rect">
            <a:avLst/>
          </a:prstGeom>
          <a:noFill/>
        </p:spPr>
        <p:txBody>
          <a:bodyPr wrap="square" rtlCol="0">
            <a:spAutoFit/>
          </a:bodyPr>
          <a:lstStyle/>
          <a:p>
            <a:r>
              <a:rPr lang="en-US" dirty="0">
                <a:solidFill>
                  <a:schemeClr val="tx1">
                    <a:lumMod val="50000"/>
                    <a:lumOff val="50000"/>
                  </a:schemeClr>
                </a:solidFill>
                <a:latin typeface="Arial"/>
                <a:cs typeface="Arial"/>
              </a:rPr>
              <a:t>Welcome to  </a:t>
            </a:r>
          </a:p>
        </p:txBody>
      </p:sp>
      <p:sp>
        <p:nvSpPr>
          <p:cNvPr id="9" name="TextBox 8"/>
          <p:cNvSpPr txBox="1"/>
          <p:nvPr/>
        </p:nvSpPr>
        <p:spPr>
          <a:xfrm>
            <a:off x="3357182" y="891666"/>
            <a:ext cx="5786817" cy="830997"/>
          </a:xfrm>
          <a:prstGeom prst="rect">
            <a:avLst/>
          </a:prstGeom>
          <a:noFill/>
        </p:spPr>
        <p:txBody>
          <a:bodyPr wrap="square" rtlCol="0">
            <a:spAutoFit/>
          </a:bodyPr>
          <a:lstStyle/>
          <a:p>
            <a:r>
              <a:rPr lang="en-US" sz="2400" dirty="0">
                <a:solidFill>
                  <a:schemeClr val="tx1">
                    <a:lumMod val="65000"/>
                    <a:lumOff val="35000"/>
                  </a:schemeClr>
                </a:solidFill>
                <a:latin typeface="Arial"/>
                <a:cs typeface="Arial"/>
              </a:rPr>
              <a:t>Travel Planners for the Finest Bands, Choirs and Orchestras in the World </a:t>
            </a:r>
          </a:p>
        </p:txBody>
      </p:sp>
      <p:cxnSp>
        <p:nvCxnSpPr>
          <p:cNvPr id="7" name="Elbow Connector 6"/>
          <p:cNvCxnSpPr/>
          <p:nvPr/>
        </p:nvCxnSpPr>
        <p:spPr>
          <a:xfrm>
            <a:off x="5280627" y="3651689"/>
            <a:ext cx="3544205" cy="2190311"/>
          </a:xfrm>
          <a:prstGeom prst="bentConnector3">
            <a:avLst>
              <a:gd name="adj1" fmla="val 50000"/>
            </a:avLst>
          </a:prstGeom>
          <a:ln w="50800" cap="rnd">
            <a:solidFill>
              <a:srgbClr val="0F87C9"/>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796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4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609598" y="1041402"/>
            <a:ext cx="8534401" cy="601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3200" dirty="0">
                <a:solidFill>
                  <a:srgbClr val="0F87C9"/>
                </a:solidFill>
                <a:latin typeface="Oswald Medium"/>
                <a:cs typeface="Oswald Medium"/>
              </a:rPr>
              <a:t>Tour Conditions: </a:t>
            </a:r>
            <a:r>
              <a:rPr lang="en-US" sz="2400" dirty="0">
                <a:latin typeface="Oswald Medium"/>
                <a:cs typeface="Oswald Medium"/>
              </a:rPr>
              <a:t>Fund Raising</a:t>
            </a:r>
            <a:endParaRPr lang="en-US" sz="2400" dirty="0"/>
          </a:p>
        </p:txBody>
      </p:sp>
      <p:sp>
        <p:nvSpPr>
          <p:cNvPr id="5" name="Rectangle 5"/>
          <p:cNvSpPr>
            <a:spLocks noChangeArrowheads="1"/>
          </p:cNvSpPr>
          <p:nvPr/>
        </p:nvSpPr>
        <p:spPr bwMode="auto">
          <a:xfrm>
            <a:off x="609599" y="1837268"/>
            <a:ext cx="5825067" cy="15155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solidFill>
                  <a:srgbClr val="666666"/>
                </a:solidFill>
                <a:latin typeface="Arial"/>
                <a:cs typeface="Arial"/>
              </a:rPr>
              <a:t>Music Travel Consultants encourages and welcomes the application of fund raising profits to individual or group accounts. Music Travel Consultants is unable to accept or apply any school or booster fund raising monies to accounts that are paid in full.</a:t>
            </a:r>
            <a:endParaRPr lang="en-US" b="1" dirty="0">
              <a:solidFill>
                <a:srgbClr val="666666"/>
              </a:solidFill>
              <a:latin typeface="Arial"/>
              <a:cs typeface="Arial"/>
            </a:endParaRPr>
          </a:p>
        </p:txBody>
      </p:sp>
      <p:cxnSp>
        <p:nvCxnSpPr>
          <p:cNvPr id="6" name="Straight Connector 5"/>
          <p:cNvCxnSpPr/>
          <p:nvPr/>
        </p:nvCxnSpPr>
        <p:spPr>
          <a:xfrm flipV="1">
            <a:off x="7213600" y="-245533"/>
            <a:ext cx="0" cy="592664"/>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973667" y="347131"/>
            <a:ext cx="0" cy="601136"/>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73667" y="347131"/>
            <a:ext cx="6239933" cy="0"/>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8221133" y="2480733"/>
            <a:ext cx="0" cy="1938863"/>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7733" y="4419596"/>
            <a:ext cx="8288866" cy="0"/>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841067" y="2480732"/>
            <a:ext cx="1380066" cy="0"/>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sp>
        <p:nvSpPr>
          <p:cNvPr id="11" name="Rectangle 5"/>
          <p:cNvSpPr>
            <a:spLocks noChangeArrowheads="1"/>
          </p:cNvSpPr>
          <p:nvPr/>
        </p:nvSpPr>
        <p:spPr bwMode="auto">
          <a:xfrm>
            <a:off x="609598" y="3539044"/>
            <a:ext cx="8534401"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2000" b="1" dirty="0">
                <a:solidFill>
                  <a:srgbClr val="535353"/>
                </a:solidFill>
                <a:latin typeface="Arial"/>
                <a:cs typeface="Arial"/>
              </a:rPr>
              <a:t>Last Day to apply fund raising money is: </a:t>
            </a:r>
            <a:endParaRPr lang="en-US" sz="2000" b="1" dirty="0">
              <a:solidFill>
                <a:srgbClr val="0F87C9"/>
              </a:solidFill>
              <a:latin typeface="Arial"/>
              <a:cs typeface="Arial"/>
            </a:endParaRPr>
          </a:p>
          <a:p>
            <a:r>
              <a:rPr lang="en-US" sz="2000" b="1" dirty="0">
                <a:solidFill>
                  <a:srgbClr val="0F87C9"/>
                </a:solidFill>
                <a:latin typeface="Arial"/>
                <a:cs typeface="Arial"/>
              </a:rPr>
              <a:t>February 24, 2024</a:t>
            </a:r>
            <a:endParaRPr lang="en-US" sz="1300" dirty="0">
              <a:solidFill>
                <a:srgbClr val="0F87C9"/>
              </a:solidFill>
              <a:latin typeface="Arial"/>
              <a:cs typeface="Arial"/>
            </a:endParaRPr>
          </a:p>
        </p:txBody>
      </p:sp>
    </p:spTree>
    <p:extLst>
      <p:ext uri="{BB962C8B-B14F-4D97-AF65-F5344CB8AC3E}">
        <p14:creationId xmlns:p14="http://schemas.microsoft.com/office/powerpoint/2010/main" val="2454010604"/>
      </p:ext>
    </p:extLst>
  </p:cSld>
  <p:clrMapOvr>
    <a:masterClrMapping/>
  </p:clrMapOvr>
  <mc:AlternateContent xmlns:mc="http://schemas.openxmlformats.org/markup-compatibility/2006" xmlns:p14="http://schemas.microsoft.com/office/powerpoint/2010/main">
    <mc:Choice Requires="p14">
      <p:transition spd="slow" p14:dur="1800">
        <p:push dir="u"/>
      </p:transition>
    </mc:Choice>
    <mc:Fallback xmlns="">
      <p:transition xmlns:p14="http://schemas.microsoft.com/office/powerpoint/2010/mai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1000"/>
                                        <p:tgtEl>
                                          <p:spTgt spid="14"/>
                                        </p:tgtEl>
                                      </p:cBhvr>
                                    </p:animEffect>
                                  </p:childTnLst>
                                </p:cTn>
                              </p:par>
                            </p:childTnLst>
                          </p:cTn>
                        </p:par>
                        <p:par>
                          <p:cTn id="16" fill="hold">
                            <p:stCondLst>
                              <p:cond delay="4000"/>
                            </p:stCondLst>
                            <p:childTnLst>
                              <p:par>
                                <p:cTn id="17" presetID="22" presetClass="entr" presetSubtype="2"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1000"/>
                                        <p:tgtEl>
                                          <p:spTgt spid="16"/>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330200" y="253986"/>
            <a:ext cx="8458200" cy="78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3600" dirty="0">
                <a:solidFill>
                  <a:srgbClr val="1E8CBE"/>
                </a:solidFill>
                <a:latin typeface="Oswald Medium"/>
                <a:cs typeface="Oswald Medium"/>
              </a:rPr>
              <a:t>Last Day to Cancel:</a:t>
            </a:r>
            <a:endParaRPr lang="en-US" sz="3600" dirty="0">
              <a:solidFill>
                <a:srgbClr val="666666"/>
              </a:solidFill>
              <a:latin typeface="Oswald Medium"/>
              <a:cs typeface="Oswald Medium"/>
            </a:endParaRPr>
          </a:p>
        </p:txBody>
      </p:sp>
      <p:sp>
        <p:nvSpPr>
          <p:cNvPr id="6" name="Rectangle 5"/>
          <p:cNvSpPr>
            <a:spLocks noChangeArrowheads="1"/>
          </p:cNvSpPr>
          <p:nvPr/>
        </p:nvSpPr>
        <p:spPr bwMode="auto">
          <a:xfrm>
            <a:off x="330200" y="888972"/>
            <a:ext cx="8458200" cy="829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4800" b="1" dirty="0">
                <a:solidFill>
                  <a:srgbClr val="FA3A06"/>
                </a:solidFill>
                <a:latin typeface="Arial"/>
                <a:cs typeface="Arial"/>
              </a:rPr>
              <a:t>January 30, 2024</a:t>
            </a:r>
            <a:endParaRPr lang="en-US" sz="1600" b="1" dirty="0">
              <a:solidFill>
                <a:srgbClr val="666666"/>
              </a:solidFill>
              <a:latin typeface="Arial"/>
              <a:cs typeface="Arial"/>
            </a:endParaRPr>
          </a:p>
        </p:txBody>
      </p:sp>
      <p:sp>
        <p:nvSpPr>
          <p:cNvPr id="7" name="Rectangle 5"/>
          <p:cNvSpPr>
            <a:spLocks noChangeArrowheads="1"/>
          </p:cNvSpPr>
          <p:nvPr/>
        </p:nvSpPr>
        <p:spPr bwMode="auto">
          <a:xfrm>
            <a:off x="330200" y="1803374"/>
            <a:ext cx="8458200" cy="157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400" dirty="0">
                <a:solidFill>
                  <a:srgbClr val="666666"/>
                </a:solidFill>
                <a:latin typeface="Arial"/>
                <a:cs typeface="Arial"/>
              </a:rPr>
              <a:t>“Cancellation” is defined as any change made to the passenger list at least 60 days prior to trip departure day. Cancellation must be made under the traveler’s account at MTC</a:t>
            </a:r>
            <a:r>
              <a:rPr lang="en-US" sz="1400" baseline="30000" dirty="0">
                <a:solidFill>
                  <a:srgbClr val="666666"/>
                </a:solidFill>
                <a:latin typeface="Arial"/>
                <a:cs typeface="Arial"/>
              </a:rPr>
              <a:t>®</a:t>
            </a:r>
            <a:r>
              <a:rPr lang="en-US" sz="1400" dirty="0">
                <a:solidFill>
                  <a:srgbClr val="666666"/>
                </a:solidFill>
                <a:latin typeface="Arial"/>
                <a:cs typeface="Arial"/>
              </a:rPr>
              <a:t> Online by clicking on the “Cancel a Traveler” link on traveler’s/payer’s Welcome Page dashboard OR by e-mail or written communication to MTC</a:t>
            </a:r>
            <a:r>
              <a:rPr lang="en-US" sz="1400" baseline="30000" dirty="0">
                <a:solidFill>
                  <a:srgbClr val="666666"/>
                </a:solidFill>
                <a:latin typeface="Arial"/>
                <a:cs typeface="Arial"/>
              </a:rPr>
              <a:t>®</a:t>
            </a:r>
            <a:r>
              <a:rPr lang="en-US" sz="1400" dirty="0">
                <a:solidFill>
                  <a:srgbClr val="666666"/>
                </a:solidFill>
                <a:latin typeface="Arial"/>
                <a:cs typeface="Arial"/>
              </a:rPr>
              <a:t>. With the exception of Non-Refundable Deposits/Payments, if Cancellation is received 60 days or more prior to trip departure day, money returned by suppliers is refundable. Cancellations received 59 days or fewer before, or on, trip departure day are non-refundable, unless a paying substitute traveler takes the place of the cancelled person. If the trip includes airfare, cancellation and/or substitution policies may vary, depending on the airline, date of ticketing and group contract; please contact MTC</a:t>
            </a:r>
            <a:r>
              <a:rPr lang="en-US" sz="1400" baseline="30000" dirty="0">
                <a:solidFill>
                  <a:srgbClr val="666666"/>
                </a:solidFill>
                <a:latin typeface="Arial"/>
                <a:cs typeface="Arial"/>
              </a:rPr>
              <a:t>®</a:t>
            </a:r>
            <a:r>
              <a:rPr lang="en-US" sz="1400" dirty="0">
                <a:solidFill>
                  <a:srgbClr val="666666"/>
                </a:solidFill>
                <a:latin typeface="Arial"/>
                <a:cs typeface="Arial"/>
              </a:rPr>
              <a:t> for additional information. Travelers should consider Travel and Cancellation Insurance. It may be obtained from your insurance agent or on the internet – search for Travel insurance.</a:t>
            </a:r>
          </a:p>
        </p:txBody>
      </p:sp>
      <p:cxnSp>
        <p:nvCxnSpPr>
          <p:cNvPr id="12" name="Straight Connector 11"/>
          <p:cNvCxnSpPr/>
          <p:nvPr/>
        </p:nvCxnSpPr>
        <p:spPr>
          <a:xfrm>
            <a:off x="4580468" y="4419596"/>
            <a:ext cx="4605867" cy="0"/>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4580469" y="4419598"/>
            <a:ext cx="0" cy="838202"/>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199045"/>
      </p:ext>
    </p:extLst>
  </p:cSld>
  <p:clrMapOvr>
    <a:masterClrMapping/>
  </p:clrMapOvr>
  <mc:AlternateContent xmlns:mc="http://schemas.openxmlformats.org/markup-compatibility/2006" xmlns:p14="http://schemas.microsoft.com/office/powerpoint/2010/main">
    <mc:Choice Requires="p14">
      <p:transition spd="slow" p14:dur="1800">
        <p:push dir="r"/>
      </p:transition>
    </mc:Choice>
    <mc:Fallback xmlns="">
      <p:transition xmlns:p14="http://schemas.microsoft.com/office/powerpoint/2010/main" spd="slow">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4"/>
          <p:cNvSpPr>
            <a:spLocks noChangeArrowheads="1"/>
          </p:cNvSpPr>
          <p:nvPr/>
        </p:nvSpPr>
        <p:spPr bwMode="auto">
          <a:xfrm>
            <a:off x="380998" y="228568"/>
            <a:ext cx="8525934" cy="601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3200" dirty="0">
                <a:solidFill>
                  <a:srgbClr val="0F87C9"/>
                </a:solidFill>
                <a:latin typeface="Oswald Medium"/>
                <a:cs typeface="Oswald Medium"/>
              </a:rPr>
              <a:t>Group Travel Protection: </a:t>
            </a:r>
          </a:p>
          <a:p>
            <a:r>
              <a:rPr lang="en-US" sz="2400" dirty="0">
                <a:latin typeface="Oswald Medium"/>
                <a:cs typeface="Oswald Medium"/>
              </a:rPr>
              <a:t>Travel Insured Student Deluxe Protection Plan</a:t>
            </a:r>
            <a:endParaRPr lang="en-US" sz="2400" dirty="0"/>
          </a:p>
        </p:txBody>
      </p:sp>
      <p:sp>
        <p:nvSpPr>
          <p:cNvPr id="3" name="TextBox 2"/>
          <p:cNvSpPr txBox="1"/>
          <p:nvPr/>
        </p:nvSpPr>
        <p:spPr>
          <a:xfrm>
            <a:off x="5317067" y="1253026"/>
            <a:ext cx="3623733" cy="3046985"/>
          </a:xfrm>
          <a:prstGeom prst="rect">
            <a:avLst/>
          </a:prstGeom>
          <a:noFill/>
        </p:spPr>
        <p:txBody>
          <a:bodyPr wrap="square" rtlCol="0">
            <a:spAutoFit/>
          </a:bodyPr>
          <a:lstStyle/>
          <a:p>
            <a:r>
              <a:rPr lang="en-US" sz="1600" baseline="30000" dirty="0"/>
              <a:t>Coverages may vary and not all coverage is available in all jurisdictions. </a:t>
            </a:r>
          </a:p>
          <a:p>
            <a:r>
              <a:rPr lang="en-US" sz="1600" baseline="30000" dirty="0"/>
              <a:t>* Up to the lesser of the Trip Cost paid or the limit of Coverage for which benefits are requested and the appropriate plan cost has been paid. Maximum limit of $10,000 </a:t>
            </a:r>
          </a:p>
          <a:p>
            <a:r>
              <a:rPr lang="en-US" sz="1600" baseline="30000" dirty="0"/>
              <a:t>** For $0 Trip Cost, there is no Trip Cancellation and Trip Interruption is limited to $500 return air only </a:t>
            </a:r>
          </a:p>
          <a:p>
            <a:r>
              <a:rPr lang="en-US" sz="1600" baseline="30000" dirty="0"/>
              <a:t>*** CFAR coverage is 75% of the nonrefundable trip cost. CFAR is optional and available for individuals or your entire group. Trip cancellation must be 48 hours or more prior to scheduled departure. CFAR must be purchased at the time of plan purchase and with or prior to your final trip payment. This benefit is not available to residents of New York State.</a:t>
            </a:r>
          </a:p>
          <a:p>
            <a:endParaRPr lang="en-US" sz="1600" baseline="30000" dirty="0"/>
          </a:p>
          <a:p>
            <a:r>
              <a:rPr lang="en-US" sz="1600" b="1" baseline="30000" dirty="0">
                <a:solidFill>
                  <a:srgbClr val="0F87C9"/>
                </a:solidFill>
              </a:rPr>
              <a:t>PAYMENT INFO:	</a:t>
            </a:r>
          </a:p>
          <a:p>
            <a:r>
              <a:rPr lang="en-US" sz="1600" baseline="30000" dirty="0"/>
              <a:t>To purchase the Travel Insured Student Deluxe Protection Plan with or without Cancel for Any Reason, please see your travel leader for the group specific link.</a:t>
            </a:r>
          </a:p>
        </p:txBody>
      </p:sp>
    </p:spTree>
    <p:extLst>
      <p:ext uri="{BB962C8B-B14F-4D97-AF65-F5344CB8AC3E}">
        <p14:creationId xmlns:p14="http://schemas.microsoft.com/office/powerpoint/2010/main" val="271513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E44687F-9A0C-A64B-9E45-1C2DC6555FA7}"/>
              </a:ext>
            </a:extLst>
          </p:cNvPr>
          <p:cNvCxnSpPr/>
          <p:nvPr/>
        </p:nvCxnSpPr>
        <p:spPr>
          <a:xfrm flipH="1" flipV="1">
            <a:off x="4580469" y="-118531"/>
            <a:ext cx="2" cy="5545664"/>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F257DB69-A8CF-FD4C-9001-8DC02D49588F}"/>
              </a:ext>
            </a:extLst>
          </p:cNvPr>
          <p:cNvSpPr/>
          <p:nvPr/>
        </p:nvSpPr>
        <p:spPr>
          <a:xfrm>
            <a:off x="5150263" y="428139"/>
            <a:ext cx="2183225" cy="677108"/>
          </a:xfrm>
          <a:prstGeom prst="rect">
            <a:avLst/>
          </a:prstGeom>
        </p:spPr>
        <p:txBody>
          <a:bodyPr wrap="square">
            <a:spAutoFit/>
          </a:bodyPr>
          <a:lstStyle/>
          <a:p>
            <a:r>
              <a:rPr lang="en-US" dirty="0">
                <a:solidFill>
                  <a:srgbClr val="666666"/>
                </a:solidFill>
              </a:rPr>
              <a:t>Trip Kick-off Meeting</a:t>
            </a:r>
          </a:p>
          <a:p>
            <a:r>
              <a:rPr lang="en-US" sz="1000" dirty="0">
                <a:solidFill>
                  <a:srgbClr val="0F87C9"/>
                </a:solidFill>
              </a:rPr>
              <a:t>Pay scheduled installments due listed on Tour Conditions page.</a:t>
            </a:r>
          </a:p>
        </p:txBody>
      </p:sp>
      <p:sp>
        <p:nvSpPr>
          <p:cNvPr id="24" name="Rectangle 23">
            <a:extLst>
              <a:ext uri="{FF2B5EF4-FFF2-40B4-BE49-F238E27FC236}">
                <a16:creationId xmlns:a16="http://schemas.microsoft.com/office/drawing/2014/main" id="{7C347174-68E2-4C43-8361-A30491AA7FF5}"/>
              </a:ext>
            </a:extLst>
          </p:cNvPr>
          <p:cNvSpPr>
            <a:spLocks noChangeArrowheads="1"/>
          </p:cNvSpPr>
          <p:nvPr/>
        </p:nvSpPr>
        <p:spPr bwMode="auto">
          <a:xfrm>
            <a:off x="554564" y="393029"/>
            <a:ext cx="2948111" cy="601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800" dirty="0">
                <a:solidFill>
                  <a:srgbClr val="0F87C9"/>
                </a:solidFill>
                <a:latin typeface="Oswald Medium"/>
                <a:cs typeface="Oswald Medium"/>
              </a:rPr>
              <a:t>Your </a:t>
            </a:r>
            <a:r>
              <a:rPr lang="en-US" sz="2800" dirty="0">
                <a:latin typeface="Oswald Medium"/>
                <a:cs typeface="Oswald Medium"/>
              </a:rPr>
              <a:t>Trip Timeline</a:t>
            </a:r>
            <a:endParaRPr lang="en-US" sz="2800" dirty="0"/>
          </a:p>
        </p:txBody>
      </p:sp>
      <p:sp>
        <p:nvSpPr>
          <p:cNvPr id="25" name="Rectangle 24">
            <a:extLst>
              <a:ext uri="{FF2B5EF4-FFF2-40B4-BE49-F238E27FC236}">
                <a16:creationId xmlns:a16="http://schemas.microsoft.com/office/drawing/2014/main" id="{A93BDE61-B37D-7543-94FC-FD5F9CBD2CE3}"/>
              </a:ext>
            </a:extLst>
          </p:cNvPr>
          <p:cNvSpPr/>
          <p:nvPr/>
        </p:nvSpPr>
        <p:spPr>
          <a:xfrm>
            <a:off x="474133" y="1285163"/>
            <a:ext cx="3335867" cy="646331"/>
          </a:xfrm>
          <a:prstGeom prst="rect">
            <a:avLst/>
          </a:prstGeom>
        </p:spPr>
        <p:txBody>
          <a:bodyPr wrap="square">
            <a:spAutoFit/>
          </a:bodyPr>
          <a:lstStyle/>
          <a:p>
            <a:pPr algn="r"/>
            <a:r>
              <a:rPr lang="en-US" dirty="0">
                <a:solidFill>
                  <a:srgbClr val="666666"/>
                </a:solidFill>
              </a:rPr>
              <a:t>Final Rooming List Due</a:t>
            </a:r>
          </a:p>
          <a:p>
            <a:pPr algn="r"/>
            <a:r>
              <a:rPr lang="en-US" dirty="0">
                <a:solidFill>
                  <a:srgbClr val="0F87C9"/>
                </a:solidFill>
              </a:rPr>
              <a:t>(60 Days Before Departure)</a:t>
            </a:r>
          </a:p>
        </p:txBody>
      </p:sp>
      <p:sp>
        <p:nvSpPr>
          <p:cNvPr id="26" name="Rectangle 25">
            <a:extLst>
              <a:ext uri="{FF2B5EF4-FFF2-40B4-BE49-F238E27FC236}">
                <a16:creationId xmlns:a16="http://schemas.microsoft.com/office/drawing/2014/main" id="{2ACEBE80-6516-0443-8BC0-49EF3314C079}"/>
              </a:ext>
            </a:extLst>
          </p:cNvPr>
          <p:cNvSpPr/>
          <p:nvPr/>
        </p:nvSpPr>
        <p:spPr>
          <a:xfrm>
            <a:off x="177799" y="2891981"/>
            <a:ext cx="2861733" cy="646331"/>
          </a:xfrm>
          <a:prstGeom prst="rect">
            <a:avLst/>
          </a:prstGeom>
        </p:spPr>
        <p:txBody>
          <a:bodyPr wrap="square">
            <a:spAutoFit/>
          </a:bodyPr>
          <a:lstStyle/>
          <a:p>
            <a:pPr algn="r"/>
            <a:r>
              <a:rPr lang="en-US" dirty="0">
                <a:solidFill>
                  <a:srgbClr val="666666"/>
                </a:solidFill>
              </a:rPr>
              <a:t>Final Invoices Sent</a:t>
            </a:r>
          </a:p>
          <a:p>
            <a:pPr algn="r"/>
            <a:r>
              <a:rPr lang="en-US" dirty="0">
                <a:solidFill>
                  <a:srgbClr val="0F87C9"/>
                </a:solidFill>
              </a:rPr>
              <a:t>(30 Days Before Departure)</a:t>
            </a:r>
          </a:p>
        </p:txBody>
      </p:sp>
      <p:sp>
        <p:nvSpPr>
          <p:cNvPr id="28" name="Rectangle 27">
            <a:extLst>
              <a:ext uri="{FF2B5EF4-FFF2-40B4-BE49-F238E27FC236}">
                <a16:creationId xmlns:a16="http://schemas.microsoft.com/office/drawing/2014/main" id="{2B32DDF0-6489-B740-8141-F814FCC6EF26}"/>
              </a:ext>
            </a:extLst>
          </p:cNvPr>
          <p:cNvSpPr/>
          <p:nvPr/>
        </p:nvSpPr>
        <p:spPr>
          <a:xfrm>
            <a:off x="877824" y="3959959"/>
            <a:ext cx="2805178" cy="646331"/>
          </a:xfrm>
          <a:prstGeom prst="rect">
            <a:avLst/>
          </a:prstGeom>
        </p:spPr>
        <p:txBody>
          <a:bodyPr wrap="square">
            <a:spAutoFit/>
          </a:bodyPr>
          <a:lstStyle/>
          <a:p>
            <a:pPr algn="r"/>
            <a:r>
              <a:rPr lang="en-US" dirty="0">
                <a:solidFill>
                  <a:srgbClr val="666666"/>
                </a:solidFill>
              </a:rPr>
              <a:t>Trip Departure Meeting</a:t>
            </a:r>
          </a:p>
          <a:p>
            <a:pPr algn="r"/>
            <a:r>
              <a:rPr lang="en-US" dirty="0">
                <a:solidFill>
                  <a:srgbClr val="0F87C9"/>
                </a:solidFill>
              </a:rPr>
              <a:t>(10 Days Before Departure)</a:t>
            </a:r>
          </a:p>
        </p:txBody>
      </p:sp>
      <p:sp>
        <p:nvSpPr>
          <p:cNvPr id="30" name="Rectangle 29">
            <a:extLst>
              <a:ext uri="{FF2B5EF4-FFF2-40B4-BE49-F238E27FC236}">
                <a16:creationId xmlns:a16="http://schemas.microsoft.com/office/drawing/2014/main" id="{BCD6A1B5-C28F-EE4C-A081-71830F9B8919}"/>
              </a:ext>
            </a:extLst>
          </p:cNvPr>
          <p:cNvSpPr/>
          <p:nvPr/>
        </p:nvSpPr>
        <p:spPr>
          <a:xfrm>
            <a:off x="5117252" y="1285163"/>
            <a:ext cx="3359236" cy="1107996"/>
          </a:xfrm>
          <a:prstGeom prst="rect">
            <a:avLst/>
          </a:prstGeom>
        </p:spPr>
        <p:txBody>
          <a:bodyPr wrap="square">
            <a:spAutoFit/>
          </a:bodyPr>
          <a:lstStyle/>
          <a:p>
            <a:r>
              <a:rPr lang="en-US" dirty="0">
                <a:solidFill>
                  <a:srgbClr val="666666"/>
                </a:solidFill>
              </a:rPr>
              <a:t>Last Day to Cancel with Refund*</a:t>
            </a:r>
          </a:p>
          <a:p>
            <a:r>
              <a:rPr lang="en-US" dirty="0">
                <a:solidFill>
                  <a:srgbClr val="0F87C9"/>
                </a:solidFill>
              </a:rPr>
              <a:t>(60 Days Before Departure)</a:t>
            </a:r>
          </a:p>
          <a:p>
            <a:r>
              <a:rPr lang="en-US" sz="1000" dirty="0">
                <a:solidFill>
                  <a:srgbClr val="0F87C9"/>
                </a:solidFill>
              </a:rPr>
              <a:t>*Except stated non-refundable initial deposit, purchased event tickets and non-refundable transportation (bus or plane or rail or ship) costs.</a:t>
            </a:r>
          </a:p>
        </p:txBody>
      </p:sp>
      <p:sp>
        <p:nvSpPr>
          <p:cNvPr id="31" name="Rectangle 30">
            <a:extLst>
              <a:ext uri="{FF2B5EF4-FFF2-40B4-BE49-F238E27FC236}">
                <a16:creationId xmlns:a16="http://schemas.microsoft.com/office/drawing/2014/main" id="{EAFC257C-87BF-4B44-9592-19259C812D44}"/>
              </a:ext>
            </a:extLst>
          </p:cNvPr>
          <p:cNvSpPr/>
          <p:nvPr/>
        </p:nvSpPr>
        <p:spPr>
          <a:xfrm>
            <a:off x="5175664" y="2466515"/>
            <a:ext cx="3646604" cy="646331"/>
          </a:xfrm>
          <a:prstGeom prst="rect">
            <a:avLst/>
          </a:prstGeom>
        </p:spPr>
        <p:txBody>
          <a:bodyPr wrap="square">
            <a:spAutoFit/>
          </a:bodyPr>
          <a:lstStyle/>
          <a:p>
            <a:r>
              <a:rPr lang="en-US" dirty="0">
                <a:solidFill>
                  <a:srgbClr val="666666"/>
                </a:solidFill>
              </a:rPr>
              <a:t>Fundraising Payment Deadline</a:t>
            </a:r>
          </a:p>
          <a:p>
            <a:r>
              <a:rPr lang="en-US" dirty="0">
                <a:solidFill>
                  <a:srgbClr val="0F87C9"/>
                </a:solidFill>
              </a:rPr>
              <a:t>(35 Days Before Departure)</a:t>
            </a:r>
          </a:p>
        </p:txBody>
      </p:sp>
      <p:sp>
        <p:nvSpPr>
          <p:cNvPr id="32" name="Rectangle 31">
            <a:extLst>
              <a:ext uri="{FF2B5EF4-FFF2-40B4-BE49-F238E27FC236}">
                <a16:creationId xmlns:a16="http://schemas.microsoft.com/office/drawing/2014/main" id="{B4E64621-A05E-DD49-AD10-2E63366F12A4}"/>
              </a:ext>
            </a:extLst>
          </p:cNvPr>
          <p:cNvSpPr/>
          <p:nvPr/>
        </p:nvSpPr>
        <p:spPr>
          <a:xfrm>
            <a:off x="5658264" y="3401152"/>
            <a:ext cx="2790792" cy="646331"/>
          </a:xfrm>
          <a:prstGeom prst="rect">
            <a:avLst/>
          </a:prstGeom>
        </p:spPr>
        <p:txBody>
          <a:bodyPr wrap="square">
            <a:spAutoFit/>
          </a:bodyPr>
          <a:lstStyle/>
          <a:p>
            <a:r>
              <a:rPr lang="en-US" dirty="0">
                <a:solidFill>
                  <a:srgbClr val="666666"/>
                </a:solidFill>
              </a:rPr>
              <a:t>Final Trip Payment Due</a:t>
            </a:r>
          </a:p>
          <a:p>
            <a:r>
              <a:rPr lang="en-US" dirty="0">
                <a:solidFill>
                  <a:srgbClr val="0F87C9"/>
                </a:solidFill>
              </a:rPr>
              <a:t>(21 Days Before Departure)</a:t>
            </a:r>
          </a:p>
        </p:txBody>
      </p:sp>
      <p:sp>
        <p:nvSpPr>
          <p:cNvPr id="33" name="Rectangle 32">
            <a:extLst>
              <a:ext uri="{FF2B5EF4-FFF2-40B4-BE49-F238E27FC236}">
                <a16:creationId xmlns:a16="http://schemas.microsoft.com/office/drawing/2014/main" id="{6EFC4BB7-603F-CE4F-BB5D-896B5765FBF8}"/>
              </a:ext>
            </a:extLst>
          </p:cNvPr>
          <p:cNvSpPr/>
          <p:nvPr/>
        </p:nvSpPr>
        <p:spPr>
          <a:xfrm>
            <a:off x="5150263" y="4462024"/>
            <a:ext cx="3646604" cy="369332"/>
          </a:xfrm>
          <a:prstGeom prst="rect">
            <a:avLst/>
          </a:prstGeom>
        </p:spPr>
        <p:txBody>
          <a:bodyPr wrap="square">
            <a:spAutoFit/>
          </a:bodyPr>
          <a:lstStyle/>
          <a:p>
            <a:r>
              <a:rPr lang="en-US" dirty="0">
                <a:solidFill>
                  <a:srgbClr val="666666"/>
                </a:solidFill>
              </a:rPr>
              <a:t>Trip Departure</a:t>
            </a:r>
            <a:endParaRPr lang="en-US" dirty="0">
              <a:solidFill>
                <a:srgbClr val="0F87C9"/>
              </a:solidFill>
            </a:endParaRPr>
          </a:p>
        </p:txBody>
      </p:sp>
      <p:cxnSp>
        <p:nvCxnSpPr>
          <p:cNvPr id="34" name="Straight Connector 33">
            <a:extLst>
              <a:ext uri="{FF2B5EF4-FFF2-40B4-BE49-F238E27FC236}">
                <a16:creationId xmlns:a16="http://schemas.microsoft.com/office/drawing/2014/main" id="{21E172E9-BA77-4D47-97EF-377D63EB0BBE}"/>
              </a:ext>
            </a:extLst>
          </p:cNvPr>
          <p:cNvCxnSpPr/>
          <p:nvPr/>
        </p:nvCxnSpPr>
        <p:spPr>
          <a:xfrm flipH="1">
            <a:off x="3242733" y="3215147"/>
            <a:ext cx="1329275" cy="0"/>
          </a:xfrm>
          <a:prstGeom prst="line">
            <a:avLst/>
          </a:prstGeom>
          <a:ln w="50800" cap="rnd">
            <a:solidFill>
              <a:srgbClr val="0F87C9"/>
            </a:solidFill>
            <a:tailEnd type="ova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384FFE24-E0DB-244C-B906-8B228E662CF3}"/>
              </a:ext>
            </a:extLst>
          </p:cNvPr>
          <p:cNvCxnSpPr/>
          <p:nvPr/>
        </p:nvCxnSpPr>
        <p:spPr>
          <a:xfrm>
            <a:off x="4588942" y="3724318"/>
            <a:ext cx="939790" cy="0"/>
          </a:xfrm>
          <a:prstGeom prst="line">
            <a:avLst/>
          </a:prstGeom>
          <a:ln w="50800" cap="rnd">
            <a:solidFill>
              <a:srgbClr val="0F87C9"/>
            </a:solidFill>
            <a:tailEnd type="ova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D20AEE5-C4A6-F445-A788-4F28F73F919C}"/>
              </a:ext>
            </a:extLst>
          </p:cNvPr>
          <p:cNvCxnSpPr>
            <a:cxnSpLocks/>
          </p:cNvCxnSpPr>
          <p:nvPr/>
        </p:nvCxnSpPr>
        <p:spPr>
          <a:xfrm flipH="1">
            <a:off x="4005072" y="1608329"/>
            <a:ext cx="959785" cy="0"/>
          </a:xfrm>
          <a:prstGeom prst="line">
            <a:avLst/>
          </a:prstGeom>
          <a:ln w="50800" cap="rnd">
            <a:solidFill>
              <a:srgbClr val="0F87C9"/>
            </a:solidFill>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01B929A2-5BAA-314C-9477-F0D43CA0A0D9}"/>
              </a:ext>
            </a:extLst>
          </p:cNvPr>
          <p:cNvCxnSpPr>
            <a:cxnSpLocks/>
          </p:cNvCxnSpPr>
          <p:nvPr/>
        </p:nvCxnSpPr>
        <p:spPr>
          <a:xfrm>
            <a:off x="4580472" y="693597"/>
            <a:ext cx="384385" cy="0"/>
          </a:xfrm>
          <a:prstGeom prst="line">
            <a:avLst/>
          </a:prstGeom>
          <a:ln w="50800" cap="rnd">
            <a:solidFill>
              <a:srgbClr val="0F87C9"/>
            </a:solidFill>
            <a:tailEnd type="ova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E1D84DBD-BC6C-EA46-BAF7-C0ACCEC96319}"/>
              </a:ext>
            </a:extLst>
          </p:cNvPr>
          <p:cNvCxnSpPr/>
          <p:nvPr/>
        </p:nvCxnSpPr>
        <p:spPr>
          <a:xfrm>
            <a:off x="4580469" y="2788766"/>
            <a:ext cx="474134" cy="0"/>
          </a:xfrm>
          <a:prstGeom prst="line">
            <a:avLst/>
          </a:prstGeom>
          <a:ln w="50800" cap="rnd">
            <a:solidFill>
              <a:srgbClr val="0F87C9"/>
            </a:solidFill>
            <a:tailEnd type="ova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33632A86-AFC1-CB4E-A899-A94519169E89}"/>
              </a:ext>
            </a:extLst>
          </p:cNvPr>
          <p:cNvCxnSpPr/>
          <p:nvPr/>
        </p:nvCxnSpPr>
        <p:spPr>
          <a:xfrm>
            <a:off x="4588942" y="4658022"/>
            <a:ext cx="474134" cy="0"/>
          </a:xfrm>
          <a:prstGeom prst="line">
            <a:avLst/>
          </a:prstGeom>
          <a:ln w="50800" cap="rnd">
            <a:solidFill>
              <a:srgbClr val="0F87C9"/>
            </a:solidFill>
            <a:tailEnd type="ova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82807780-1473-3B45-822D-817003D1891D}"/>
              </a:ext>
            </a:extLst>
          </p:cNvPr>
          <p:cNvCxnSpPr>
            <a:cxnSpLocks/>
          </p:cNvCxnSpPr>
          <p:nvPr/>
        </p:nvCxnSpPr>
        <p:spPr>
          <a:xfrm flipH="1">
            <a:off x="3810000" y="4283125"/>
            <a:ext cx="762009" cy="0"/>
          </a:xfrm>
          <a:prstGeom prst="line">
            <a:avLst/>
          </a:prstGeom>
          <a:ln w="50800" cap="rnd">
            <a:solidFill>
              <a:srgbClr val="0F87C9"/>
            </a:solidFill>
            <a:tailEnd type="ova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367277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2" y="0"/>
            <a:ext cx="9135877" cy="5143498"/>
          </a:xfrm>
          <a:prstGeom prst="rect">
            <a:avLst/>
          </a:prstGeom>
        </p:spPr>
      </p:pic>
      <p:sp>
        <p:nvSpPr>
          <p:cNvPr id="5" name="Rectangle 4"/>
          <p:cNvSpPr>
            <a:spLocks noChangeArrowheads="1"/>
          </p:cNvSpPr>
          <p:nvPr/>
        </p:nvSpPr>
        <p:spPr bwMode="auto">
          <a:xfrm>
            <a:off x="635000" y="406408"/>
            <a:ext cx="7721600" cy="601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3200" dirty="0">
                <a:solidFill>
                  <a:srgbClr val="0F87C9"/>
                </a:solidFill>
                <a:latin typeface="Oswald Medium"/>
                <a:cs typeface="Oswald Medium"/>
              </a:rPr>
              <a:t>Trip Sign-Up &amp; Payment Program</a:t>
            </a:r>
            <a:endParaRPr lang="en-US" sz="2400" dirty="0"/>
          </a:p>
        </p:txBody>
      </p:sp>
      <p:cxnSp>
        <p:nvCxnSpPr>
          <p:cNvPr id="6" name="Straight Connector 5"/>
          <p:cNvCxnSpPr/>
          <p:nvPr/>
        </p:nvCxnSpPr>
        <p:spPr>
          <a:xfrm flipV="1">
            <a:off x="4580469" y="-118532"/>
            <a:ext cx="0" cy="389465"/>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4580471" y="4563533"/>
            <a:ext cx="0" cy="846669"/>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0" y="4072449"/>
            <a:ext cx="9143999" cy="369332"/>
          </a:xfrm>
          <a:prstGeom prst="rect">
            <a:avLst/>
          </a:prstGeom>
          <a:noFill/>
        </p:spPr>
        <p:txBody>
          <a:bodyPr wrap="square" rtlCol="0">
            <a:spAutoFit/>
          </a:bodyPr>
          <a:lstStyle/>
          <a:p>
            <a:pPr algn="ctr"/>
            <a:r>
              <a:rPr lang="en-US" dirty="0">
                <a:solidFill>
                  <a:srgbClr val="0F87C9"/>
                </a:solidFill>
                <a:latin typeface="Arial"/>
                <a:cs typeface="Arial"/>
              </a:rPr>
              <a:t>Download the Sign-Up Guide at </a:t>
            </a:r>
            <a:r>
              <a:rPr lang="en-US" dirty="0" err="1">
                <a:solidFill>
                  <a:srgbClr val="0F87C9"/>
                </a:solidFill>
                <a:latin typeface="Arial"/>
                <a:cs typeface="Arial"/>
              </a:rPr>
              <a:t>www.musictravel.com</a:t>
            </a:r>
            <a:endParaRPr lang="en-US" dirty="0">
              <a:solidFill>
                <a:srgbClr val="0F87C9"/>
              </a:solidFill>
              <a:latin typeface="Arial"/>
              <a:cs typeface="Arial"/>
            </a:endParaRPr>
          </a:p>
        </p:txBody>
      </p:sp>
      <p:sp>
        <p:nvSpPr>
          <p:cNvPr id="12" name="TextBox 11"/>
          <p:cNvSpPr txBox="1"/>
          <p:nvPr/>
        </p:nvSpPr>
        <p:spPr>
          <a:xfrm>
            <a:off x="4758265" y="1405463"/>
            <a:ext cx="3962402" cy="2262158"/>
          </a:xfrm>
          <a:prstGeom prst="rect">
            <a:avLst/>
          </a:prstGeom>
          <a:noFill/>
        </p:spPr>
        <p:txBody>
          <a:bodyPr wrap="square" rtlCol="0">
            <a:spAutoFit/>
          </a:bodyPr>
          <a:lstStyle/>
          <a:p>
            <a:pPr marL="285750" indent="-285750">
              <a:spcAft>
                <a:spcPts val="600"/>
              </a:spcAft>
              <a:buClr>
                <a:srgbClr val="0F87C9"/>
              </a:buClr>
              <a:buFont typeface="Wingdings" charset="2"/>
              <a:buChar char="ü"/>
            </a:pPr>
            <a:r>
              <a:rPr lang="en-US" dirty="0">
                <a:solidFill>
                  <a:srgbClr val="666666"/>
                </a:solidFill>
                <a:latin typeface="Arial"/>
                <a:cs typeface="Arial"/>
              </a:rPr>
              <a:t>Access your trip 24/7, anywhere you have an internet connection</a:t>
            </a:r>
          </a:p>
          <a:p>
            <a:pPr marL="285750" indent="-285750">
              <a:spcAft>
                <a:spcPts val="600"/>
              </a:spcAft>
              <a:buClr>
                <a:srgbClr val="0F87C9"/>
              </a:buClr>
              <a:buFont typeface="Wingdings" charset="2"/>
              <a:buChar char="ü"/>
            </a:pPr>
            <a:r>
              <a:rPr lang="en-US" dirty="0">
                <a:solidFill>
                  <a:srgbClr val="666666"/>
                </a:solidFill>
                <a:latin typeface="Arial"/>
                <a:cs typeface="Arial"/>
              </a:rPr>
              <a:t>View Trip Information, Invoices and Terms.</a:t>
            </a:r>
          </a:p>
          <a:p>
            <a:pPr marL="285750" indent="-285750">
              <a:spcAft>
                <a:spcPts val="600"/>
              </a:spcAft>
              <a:buClr>
                <a:srgbClr val="0F87C9"/>
              </a:buClr>
              <a:buFont typeface="Wingdings" charset="2"/>
              <a:buChar char="ü"/>
            </a:pPr>
            <a:r>
              <a:rPr lang="en-US" dirty="0">
                <a:solidFill>
                  <a:srgbClr val="666666"/>
                </a:solidFill>
                <a:latin typeface="Arial"/>
                <a:cs typeface="Arial"/>
              </a:rPr>
              <a:t>Make Secure Payments.</a:t>
            </a:r>
          </a:p>
          <a:p>
            <a:pPr marL="285750" indent="-285750">
              <a:spcAft>
                <a:spcPts val="600"/>
              </a:spcAft>
              <a:buClr>
                <a:srgbClr val="0F87C9"/>
              </a:buClr>
              <a:buFont typeface="Wingdings" charset="2"/>
              <a:buChar char="ü"/>
            </a:pPr>
            <a:r>
              <a:rPr lang="en-US" dirty="0">
                <a:solidFill>
                  <a:srgbClr val="666666"/>
                </a:solidFill>
                <a:latin typeface="Arial"/>
                <a:cs typeface="Arial"/>
              </a:rPr>
              <a:t>All accounting and billing handled by MTC.</a:t>
            </a:r>
          </a:p>
        </p:txBody>
      </p:sp>
    </p:spTree>
    <p:extLst>
      <p:ext uri="{BB962C8B-B14F-4D97-AF65-F5344CB8AC3E}">
        <p14:creationId xmlns:p14="http://schemas.microsoft.com/office/powerpoint/2010/main" val="2260735718"/>
      </p:ext>
    </p:extLst>
  </p:cSld>
  <p:clrMapOvr>
    <a:masterClrMapping/>
  </p:clrMapOvr>
  <mc:AlternateContent xmlns:mc="http://schemas.openxmlformats.org/markup-compatibility/2006" xmlns:p14="http://schemas.microsoft.com/office/powerpoint/2010/main">
    <mc:Choice Requires="p14">
      <p:transition spd="slow" p14:dur="1800">
        <p:push dir="u"/>
      </p:transition>
    </mc:Choice>
    <mc:Fallback xmlns="">
      <p:transition xmlns:p14="http://schemas.microsoft.com/office/powerpoint/2010/mai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par>
                          <p:cTn id="16" fill="hold">
                            <p:stCondLst>
                              <p:cond delay="6000"/>
                            </p:stCondLst>
                            <p:childTnLst>
                              <p:par>
                                <p:cTn id="17" presetID="2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flipV="1">
            <a:off x="6587063" y="-321737"/>
            <a:ext cx="0" cy="651932"/>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973667" y="347131"/>
            <a:ext cx="0" cy="245536"/>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73667" y="347131"/>
            <a:ext cx="5613396" cy="0"/>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sp>
        <p:nvSpPr>
          <p:cNvPr id="10" name="Rectangle 4"/>
          <p:cNvSpPr>
            <a:spLocks noChangeArrowheads="1"/>
          </p:cNvSpPr>
          <p:nvPr/>
        </p:nvSpPr>
        <p:spPr bwMode="auto">
          <a:xfrm>
            <a:off x="618066" y="643469"/>
            <a:ext cx="8525934" cy="601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3200" dirty="0">
                <a:solidFill>
                  <a:srgbClr val="0F87C9"/>
                </a:solidFill>
                <a:latin typeface="Oswald Medium"/>
                <a:cs typeface="Oswald Medium"/>
              </a:rPr>
              <a:t>Music Travel Consultants: </a:t>
            </a:r>
            <a:r>
              <a:rPr lang="en-US" sz="2400" dirty="0">
                <a:latin typeface="Oswald Medium"/>
                <a:cs typeface="Oswald Medium"/>
              </a:rPr>
              <a:t>Contact Information</a:t>
            </a:r>
            <a:endParaRPr lang="en-US" sz="2400" dirty="0"/>
          </a:p>
        </p:txBody>
      </p:sp>
      <p:sp>
        <p:nvSpPr>
          <p:cNvPr id="4" name="TextBox 3"/>
          <p:cNvSpPr txBox="1"/>
          <p:nvPr/>
        </p:nvSpPr>
        <p:spPr>
          <a:xfrm>
            <a:off x="618066" y="1490134"/>
            <a:ext cx="8525934" cy="3031599"/>
          </a:xfrm>
          <a:prstGeom prst="rect">
            <a:avLst/>
          </a:prstGeom>
          <a:noFill/>
        </p:spPr>
        <p:txBody>
          <a:bodyPr wrap="square" rtlCol="0">
            <a:spAutoFit/>
          </a:bodyPr>
          <a:lstStyle/>
          <a:p>
            <a:pPr>
              <a:spcAft>
                <a:spcPts val="600"/>
              </a:spcAft>
            </a:pPr>
            <a:r>
              <a:rPr lang="en-US" dirty="0">
                <a:latin typeface="Arial"/>
                <a:cs typeface="Arial"/>
              </a:rPr>
              <a:t>Tour Questions: </a:t>
            </a:r>
            <a:r>
              <a:rPr lang="en-US" dirty="0">
                <a:solidFill>
                  <a:srgbClr val="0F87C9"/>
                </a:solidFill>
                <a:latin typeface="Arial"/>
                <a:cs typeface="Arial"/>
              </a:rPr>
              <a:t>Emily Ward</a:t>
            </a:r>
            <a:r>
              <a:rPr lang="en-US" dirty="0">
                <a:latin typeface="Arial"/>
                <a:cs typeface="Arial"/>
              </a:rPr>
              <a:t>, Email Address: </a:t>
            </a:r>
            <a:r>
              <a:rPr lang="en-US" dirty="0">
                <a:solidFill>
                  <a:srgbClr val="0F87C9"/>
                </a:solidFill>
                <a:latin typeface="Arial"/>
                <a:cs typeface="Arial"/>
              </a:rPr>
              <a:t>Emily.ward@musictravel.com</a:t>
            </a:r>
          </a:p>
          <a:p>
            <a:pPr>
              <a:spcAft>
                <a:spcPts val="600"/>
              </a:spcAft>
            </a:pPr>
            <a:r>
              <a:rPr lang="en-US" dirty="0">
                <a:latin typeface="Arial"/>
                <a:cs typeface="Arial"/>
              </a:rPr>
              <a:t>Email Financial Questions </a:t>
            </a:r>
            <a:r>
              <a:rPr lang="en-US">
                <a:latin typeface="Arial"/>
                <a:cs typeface="Arial"/>
              </a:rPr>
              <a:t>to: </a:t>
            </a:r>
            <a:r>
              <a:rPr lang="en-US">
                <a:solidFill>
                  <a:srgbClr val="0F87C9"/>
                </a:solidFill>
                <a:latin typeface="Arial"/>
                <a:cs typeface="Arial"/>
              </a:rPr>
              <a:t>support</a:t>
            </a:r>
            <a:r>
              <a:rPr lang="en-US" dirty="0">
                <a:solidFill>
                  <a:srgbClr val="0F87C9"/>
                </a:solidFill>
                <a:latin typeface="Arial"/>
                <a:cs typeface="Arial"/>
              </a:rPr>
              <a:t>@tripaccount.com</a:t>
            </a:r>
          </a:p>
          <a:p>
            <a:pPr>
              <a:spcAft>
                <a:spcPts val="600"/>
              </a:spcAft>
            </a:pPr>
            <a:endParaRPr lang="en-US" sz="1200" dirty="0">
              <a:latin typeface="Arial"/>
              <a:cs typeface="Arial"/>
            </a:endParaRPr>
          </a:p>
          <a:p>
            <a:pPr>
              <a:spcAft>
                <a:spcPts val="600"/>
              </a:spcAft>
            </a:pPr>
            <a:r>
              <a:rPr lang="en-US" b="1" dirty="0">
                <a:latin typeface="Arial"/>
                <a:cs typeface="Arial"/>
              </a:rPr>
              <a:t>General Information</a:t>
            </a:r>
            <a:r>
              <a:rPr lang="en-US" dirty="0">
                <a:latin typeface="Arial"/>
                <a:cs typeface="Arial"/>
              </a:rPr>
              <a:t>:</a:t>
            </a:r>
          </a:p>
          <a:p>
            <a:pPr>
              <a:spcAft>
                <a:spcPts val="600"/>
              </a:spcAft>
            </a:pPr>
            <a:r>
              <a:rPr lang="en-US" dirty="0">
                <a:latin typeface="Arial"/>
                <a:cs typeface="Arial"/>
              </a:rPr>
              <a:t>Website: </a:t>
            </a:r>
            <a:r>
              <a:rPr lang="en-US" dirty="0" err="1">
                <a:solidFill>
                  <a:srgbClr val="0F87C9"/>
                </a:solidFill>
                <a:latin typeface="Arial"/>
                <a:cs typeface="Arial"/>
              </a:rPr>
              <a:t>www.musictravel.com</a:t>
            </a:r>
            <a:endParaRPr lang="en-US" dirty="0">
              <a:solidFill>
                <a:srgbClr val="0F87C9"/>
              </a:solidFill>
              <a:latin typeface="Arial"/>
              <a:cs typeface="Arial"/>
            </a:endParaRPr>
          </a:p>
          <a:p>
            <a:pPr>
              <a:spcAft>
                <a:spcPts val="600"/>
              </a:spcAft>
            </a:pPr>
            <a:r>
              <a:rPr lang="en-US" dirty="0">
                <a:latin typeface="Arial"/>
                <a:cs typeface="Arial"/>
              </a:rPr>
              <a:t>Address: </a:t>
            </a:r>
            <a:r>
              <a:rPr lang="en-US" dirty="0">
                <a:solidFill>
                  <a:srgbClr val="0F87C9"/>
                </a:solidFill>
                <a:latin typeface="Arial"/>
                <a:cs typeface="Arial"/>
              </a:rPr>
              <a:t>5348 W. Vermont Street, Suite 200 Indianapolis, IN 46224</a:t>
            </a:r>
          </a:p>
          <a:p>
            <a:pPr>
              <a:spcAft>
                <a:spcPts val="600"/>
              </a:spcAft>
            </a:pPr>
            <a:r>
              <a:rPr lang="en-US" dirty="0">
                <a:latin typeface="Arial"/>
                <a:cs typeface="Arial"/>
              </a:rPr>
              <a:t>Phone: </a:t>
            </a:r>
            <a:r>
              <a:rPr lang="en-US" dirty="0">
                <a:solidFill>
                  <a:srgbClr val="0F87C9"/>
                </a:solidFill>
                <a:latin typeface="Arial"/>
                <a:cs typeface="Arial"/>
              </a:rPr>
              <a:t>800.616.1112</a:t>
            </a:r>
          </a:p>
          <a:p>
            <a:pPr>
              <a:spcAft>
                <a:spcPts val="600"/>
              </a:spcAft>
            </a:pPr>
            <a:r>
              <a:rPr lang="en-US" dirty="0">
                <a:latin typeface="Arial"/>
                <a:cs typeface="Arial"/>
              </a:rPr>
              <a:t>Office Hours: </a:t>
            </a:r>
            <a:r>
              <a:rPr lang="en-US" dirty="0">
                <a:solidFill>
                  <a:srgbClr val="0F87C9"/>
                </a:solidFill>
                <a:latin typeface="Arial"/>
                <a:cs typeface="Arial"/>
              </a:rPr>
              <a:t>Monday - Friday 8:00am - 4:30pm Eastern Time</a:t>
            </a:r>
            <a:br>
              <a:rPr lang="en-US" dirty="0">
                <a:solidFill>
                  <a:srgbClr val="0F87C9"/>
                </a:solidFill>
                <a:latin typeface="Arial"/>
                <a:cs typeface="Arial"/>
              </a:rPr>
            </a:br>
            <a:r>
              <a:rPr lang="en-US" dirty="0">
                <a:solidFill>
                  <a:schemeClr val="bg1">
                    <a:lumMod val="95000"/>
                    <a:alpha val="0"/>
                  </a:schemeClr>
                </a:solidFill>
                <a:latin typeface="Arial"/>
                <a:cs typeface="Arial"/>
              </a:rPr>
              <a:t>Office Hours: </a:t>
            </a:r>
            <a:r>
              <a:rPr lang="en-US" dirty="0">
                <a:solidFill>
                  <a:srgbClr val="0F87C9"/>
                </a:solidFill>
                <a:latin typeface="Arial"/>
                <a:cs typeface="Arial"/>
              </a:rPr>
              <a:t>Closed Saturday &amp; Sunday</a:t>
            </a:r>
          </a:p>
        </p:txBody>
      </p:sp>
    </p:spTree>
    <p:extLst>
      <p:ext uri="{BB962C8B-B14F-4D97-AF65-F5344CB8AC3E}">
        <p14:creationId xmlns:p14="http://schemas.microsoft.com/office/powerpoint/2010/main" val="2816441550"/>
      </p:ext>
    </p:extLst>
  </p:cSld>
  <p:clrMapOvr>
    <a:masterClrMapping/>
  </p:clrMapOvr>
  <mc:AlternateContent xmlns:mc="http://schemas.openxmlformats.org/markup-compatibility/2006" xmlns:p14="http://schemas.microsoft.com/office/powerpoint/2010/main">
    <mc:Choice Requires="p14">
      <p:transition spd="slow" p14:dur="1800">
        <p:push dir="u"/>
      </p:transition>
    </mc:Choice>
    <mc:Fallback xmlns="">
      <p:transition xmlns:p14="http://schemas.microsoft.com/office/powerpoint/2010/mai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352172" y="1352012"/>
            <a:ext cx="8791828" cy="584776"/>
          </a:xfrm>
          <a:prstGeom prst="rect">
            <a:avLst/>
          </a:prstGeom>
          <a:noFill/>
        </p:spPr>
        <p:txBody>
          <a:bodyPr wrap="square" rtlCol="0">
            <a:spAutoFit/>
          </a:bodyPr>
          <a:lstStyle/>
          <a:p>
            <a:r>
              <a:rPr lang="en-US" sz="3200" dirty="0">
                <a:solidFill>
                  <a:srgbClr val="0F87C9"/>
                </a:solidFill>
                <a:latin typeface="Oswald Medium"/>
                <a:cs typeface="Oswald Medium"/>
              </a:rPr>
              <a:t>About Music Travel Consultants</a:t>
            </a:r>
          </a:p>
        </p:txBody>
      </p:sp>
      <p:sp>
        <p:nvSpPr>
          <p:cNvPr id="16" name="Text Box 6"/>
          <p:cNvSpPr txBox="1">
            <a:spLocks noChangeArrowheads="1"/>
          </p:cNvSpPr>
          <p:nvPr/>
        </p:nvSpPr>
        <p:spPr bwMode="auto">
          <a:xfrm>
            <a:off x="1012573" y="2927597"/>
            <a:ext cx="8131427"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buClr>
                <a:srgbClr val="0F87C9"/>
              </a:buClr>
              <a:buFont typeface="Wingdings" charset="2"/>
              <a:buChar char="ü"/>
            </a:pPr>
            <a:r>
              <a:rPr lang="en-US" sz="2000" dirty="0">
                <a:solidFill>
                  <a:srgbClr val="666666"/>
                </a:solidFill>
                <a:cs typeface="Arial" charset="0"/>
              </a:rPr>
              <a:t>Professionally staffed by former Music Educators, </a:t>
            </a:r>
            <a:br>
              <a:rPr lang="en-US" sz="2000" dirty="0">
                <a:solidFill>
                  <a:srgbClr val="666666"/>
                </a:solidFill>
                <a:cs typeface="Arial" charset="0"/>
              </a:rPr>
            </a:br>
            <a:r>
              <a:rPr lang="en-US" sz="2000" dirty="0">
                <a:solidFill>
                  <a:srgbClr val="666666"/>
                </a:solidFill>
                <a:cs typeface="Arial" charset="0"/>
              </a:rPr>
              <a:t>Music Parents, Music Advocates and Travel Planners</a:t>
            </a:r>
          </a:p>
        </p:txBody>
      </p:sp>
      <p:sp>
        <p:nvSpPr>
          <p:cNvPr id="17" name="Text Box 8"/>
          <p:cNvSpPr txBox="1">
            <a:spLocks noChangeArrowheads="1"/>
          </p:cNvSpPr>
          <p:nvPr/>
        </p:nvSpPr>
        <p:spPr bwMode="auto">
          <a:xfrm>
            <a:off x="1012574" y="3761510"/>
            <a:ext cx="6404226"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buClr>
                <a:srgbClr val="0F87C9"/>
              </a:buClr>
              <a:buFont typeface="Wingdings" charset="2"/>
              <a:buChar char="ü"/>
            </a:pPr>
            <a:r>
              <a:rPr lang="en-US" sz="2000" dirty="0">
                <a:solidFill>
                  <a:srgbClr val="666666"/>
                </a:solidFill>
                <a:cs typeface="Arial" charset="0"/>
              </a:rPr>
              <a:t>Last year, over 16,000 travelers from 34 states traveled with Music Travel Consultants.</a:t>
            </a:r>
          </a:p>
        </p:txBody>
      </p:sp>
      <p:sp>
        <p:nvSpPr>
          <p:cNvPr id="8" name="Text Box 6"/>
          <p:cNvSpPr txBox="1">
            <a:spLocks noChangeArrowheads="1"/>
          </p:cNvSpPr>
          <p:nvPr/>
        </p:nvSpPr>
        <p:spPr bwMode="auto">
          <a:xfrm>
            <a:off x="1012574" y="2105114"/>
            <a:ext cx="6336494"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buClr>
                <a:srgbClr val="0F87C9"/>
              </a:buClr>
              <a:buFont typeface="Wingdings" charset="2"/>
              <a:buChar char="ü"/>
            </a:pPr>
            <a:r>
              <a:rPr lang="en-US" sz="2000" dirty="0">
                <a:solidFill>
                  <a:srgbClr val="666666"/>
                </a:solidFill>
                <a:cs typeface="Arial" charset="0"/>
              </a:rPr>
              <a:t>Provider of memorable, educational performance trips since 1987</a:t>
            </a:r>
          </a:p>
        </p:txBody>
      </p:sp>
      <p:cxnSp>
        <p:nvCxnSpPr>
          <p:cNvPr id="22" name="Straight Connector 21"/>
          <p:cNvCxnSpPr/>
          <p:nvPr/>
        </p:nvCxnSpPr>
        <p:spPr>
          <a:xfrm>
            <a:off x="7984067" y="4137494"/>
            <a:ext cx="1295400" cy="0"/>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915003" y="685800"/>
            <a:ext cx="5137727" cy="0"/>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915003" y="685800"/>
            <a:ext cx="0" cy="550334"/>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7052730" y="-194733"/>
            <a:ext cx="1540" cy="880533"/>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9302061"/>
      </p:ext>
    </p:extLst>
  </p:cSld>
  <p:clrMapOvr>
    <a:masterClrMapping/>
  </p:clrMapOvr>
  <mc:AlternateContent xmlns:mc="http://schemas.openxmlformats.org/markup-compatibility/2006" xmlns:p14="http://schemas.microsoft.com/office/powerpoint/2010/main">
    <mc:Choice Requires="p14">
      <p:transition spd="slow" p14:dur="1800">
        <p:push dir="u"/>
      </p:transition>
    </mc:Choice>
    <mc:Fallback xmlns="">
      <p:transition xmlns:p14="http://schemas.microsoft.com/office/powerpoint/2010/mai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childTnLst>
                          </p:cTn>
                        </p:par>
                        <p:par>
                          <p:cTn id="12" fill="hold">
                            <p:stCondLst>
                              <p:cond delay="5000"/>
                            </p:stCondLst>
                            <p:childTnLst>
                              <p:par>
                                <p:cTn id="13" presetID="10" presetClass="entr" presetSubtype="0" fill="hold" grpId="0" nodeType="afterEffect">
                                  <p:stCondLst>
                                    <p:cond delay="10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childTnLst>
                          </p:cTn>
                        </p:par>
                        <p:par>
                          <p:cTn id="16" fill="hold">
                            <p:stCondLst>
                              <p:cond delay="8000"/>
                            </p:stCondLst>
                            <p:childTnLst>
                              <p:par>
                                <p:cTn id="17" presetID="22" presetClass="entr" presetSubtype="8"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256566" y="359545"/>
            <a:ext cx="7887433" cy="584776"/>
          </a:xfrm>
          <a:prstGeom prst="rect">
            <a:avLst/>
          </a:prstGeom>
          <a:noFill/>
        </p:spPr>
        <p:txBody>
          <a:bodyPr wrap="square" rtlCol="0">
            <a:spAutoFit/>
          </a:bodyPr>
          <a:lstStyle/>
          <a:p>
            <a:r>
              <a:rPr lang="en-US" sz="3200" dirty="0">
                <a:solidFill>
                  <a:srgbClr val="0F87C9"/>
                </a:solidFill>
                <a:latin typeface="Oswald Medium"/>
                <a:cs typeface="Oswald Medium"/>
              </a:rPr>
              <a:t>Your Itinerary</a:t>
            </a:r>
          </a:p>
        </p:txBody>
      </p:sp>
      <p:sp>
        <p:nvSpPr>
          <p:cNvPr id="7" name="Text Box 6"/>
          <p:cNvSpPr txBox="1">
            <a:spLocks noChangeArrowheads="1"/>
          </p:cNvSpPr>
          <p:nvPr/>
        </p:nvSpPr>
        <p:spPr bwMode="auto">
          <a:xfrm>
            <a:off x="1244599" y="1254625"/>
            <a:ext cx="7899400" cy="24314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srgbClr val="666666"/>
                </a:solidFill>
              </a:rPr>
              <a:t>McCracken Co. HS Band</a:t>
            </a:r>
          </a:p>
          <a:p>
            <a:br>
              <a:rPr lang="en-US" sz="2000" dirty="0">
                <a:solidFill>
                  <a:srgbClr val="666666"/>
                </a:solidFill>
              </a:rPr>
            </a:br>
            <a:r>
              <a:rPr lang="en-US" sz="2000" dirty="0">
                <a:solidFill>
                  <a:srgbClr val="666666"/>
                </a:solidFill>
              </a:rPr>
              <a:t>Universal Studios</a:t>
            </a:r>
          </a:p>
          <a:p>
            <a:r>
              <a:rPr lang="en-US" sz="2000" dirty="0">
                <a:solidFill>
                  <a:srgbClr val="666666"/>
                </a:solidFill>
              </a:rPr>
              <a:t>Islands of Adventure</a:t>
            </a:r>
          </a:p>
          <a:p>
            <a:r>
              <a:rPr lang="en-US" sz="2000" dirty="0">
                <a:solidFill>
                  <a:srgbClr val="666666"/>
                </a:solidFill>
              </a:rPr>
              <a:t>and</a:t>
            </a:r>
          </a:p>
          <a:p>
            <a:r>
              <a:rPr lang="en-US" sz="2000" dirty="0">
                <a:solidFill>
                  <a:srgbClr val="666666"/>
                </a:solidFill>
              </a:rPr>
              <a:t>Performance</a:t>
            </a:r>
            <a:br>
              <a:rPr lang="en-US" sz="2000" dirty="0">
                <a:solidFill>
                  <a:srgbClr val="666666"/>
                </a:solidFill>
              </a:rPr>
            </a:br>
            <a:r>
              <a:rPr lang="en-US" sz="2000" dirty="0">
                <a:solidFill>
                  <a:srgbClr val="666666"/>
                </a:solidFill>
              </a:rPr>
              <a:t>March 30-April 2, 2024</a:t>
            </a:r>
          </a:p>
        </p:txBody>
      </p:sp>
      <p:cxnSp>
        <p:nvCxnSpPr>
          <p:cNvPr id="11" name="Straight Connector 10"/>
          <p:cNvCxnSpPr/>
          <p:nvPr/>
        </p:nvCxnSpPr>
        <p:spPr>
          <a:xfrm>
            <a:off x="-194733" y="4137494"/>
            <a:ext cx="812780" cy="0"/>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618047" y="651933"/>
            <a:ext cx="0" cy="3485561"/>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18047" y="645182"/>
            <a:ext cx="524953" cy="0"/>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6976533" y="4694768"/>
            <a:ext cx="0" cy="656165"/>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4E091677-840C-6FF6-ADB4-BD87DF535AA3}"/>
              </a:ext>
            </a:extLst>
          </p:cNvPr>
          <p:cNvPicPr>
            <a:picLocks noChangeAspect="1"/>
          </p:cNvPicPr>
          <p:nvPr/>
        </p:nvPicPr>
        <p:blipFill>
          <a:blip r:embed="rId3"/>
          <a:stretch>
            <a:fillRect/>
          </a:stretch>
        </p:blipFill>
        <p:spPr>
          <a:xfrm>
            <a:off x="4375151" y="2263983"/>
            <a:ext cx="4622961" cy="2430783"/>
          </a:xfrm>
          <a:prstGeom prst="rect">
            <a:avLst/>
          </a:prstGeom>
        </p:spPr>
      </p:pic>
    </p:spTree>
    <p:extLst>
      <p:ext uri="{BB962C8B-B14F-4D97-AF65-F5344CB8AC3E}">
        <p14:creationId xmlns:p14="http://schemas.microsoft.com/office/powerpoint/2010/main" val="305731637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6976533" y="-169332"/>
            <a:ext cx="0" cy="5401732"/>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sp>
        <p:nvSpPr>
          <p:cNvPr id="6" name="Rectangle 4"/>
          <p:cNvSpPr>
            <a:spLocks noChangeArrowheads="1"/>
          </p:cNvSpPr>
          <p:nvPr/>
        </p:nvSpPr>
        <p:spPr bwMode="auto">
          <a:xfrm>
            <a:off x="381000" y="368299"/>
            <a:ext cx="6036733" cy="432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dirty="0">
              <a:solidFill>
                <a:srgbClr val="666666"/>
              </a:solidFill>
              <a:latin typeface="Arial"/>
              <a:cs typeface="Arial"/>
            </a:endParaRPr>
          </a:p>
        </p:txBody>
      </p:sp>
      <p:sp>
        <p:nvSpPr>
          <p:cNvPr id="10" name="Rectangle 4"/>
          <p:cNvSpPr>
            <a:spLocks noChangeArrowheads="1"/>
          </p:cNvSpPr>
          <p:nvPr/>
        </p:nvSpPr>
        <p:spPr bwMode="auto">
          <a:xfrm>
            <a:off x="381000" y="389465"/>
            <a:ext cx="6595533" cy="601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2800" dirty="0">
                <a:solidFill>
                  <a:srgbClr val="0F87C9"/>
                </a:solidFill>
                <a:latin typeface="Oswald Medium"/>
                <a:cs typeface="Oswald Medium"/>
              </a:rPr>
              <a:t>Itinerary: March 30, 2024</a:t>
            </a:r>
            <a:endParaRPr lang="en-US" sz="2800" dirty="0">
              <a:solidFill>
                <a:srgbClr val="666666"/>
              </a:solidFill>
            </a:endParaRPr>
          </a:p>
        </p:txBody>
      </p:sp>
      <p:sp>
        <p:nvSpPr>
          <p:cNvPr id="9" name="Rectangle 4"/>
          <p:cNvSpPr>
            <a:spLocks noChangeArrowheads="1"/>
          </p:cNvSpPr>
          <p:nvPr/>
        </p:nvSpPr>
        <p:spPr bwMode="auto">
          <a:xfrm>
            <a:off x="381000" y="1109133"/>
            <a:ext cx="4605867" cy="3835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ts val="1200"/>
              </a:spcBef>
            </a:pPr>
            <a:r>
              <a:rPr lang="en-US" sz="1200" b="1" dirty="0">
                <a:solidFill>
                  <a:srgbClr val="666666"/>
                </a:solidFill>
                <a:latin typeface="Arial"/>
                <a:cs typeface="Arial"/>
              </a:rPr>
              <a:t>*Tentative Itinerary- Not Finalized Until 30 Days Before Departure</a:t>
            </a:r>
          </a:p>
          <a:p>
            <a:pPr>
              <a:spcBef>
                <a:spcPts val="1200"/>
              </a:spcBef>
            </a:pPr>
            <a:endParaRPr lang="en-US" b="1" dirty="0">
              <a:solidFill>
                <a:srgbClr val="666666"/>
              </a:solidFill>
              <a:latin typeface="Arial"/>
              <a:cs typeface="Arial"/>
            </a:endParaRPr>
          </a:p>
          <a:p>
            <a:pPr>
              <a:spcBef>
                <a:spcPts val="1200"/>
              </a:spcBef>
            </a:pPr>
            <a:r>
              <a:rPr lang="en-US" b="1" dirty="0">
                <a:solidFill>
                  <a:srgbClr val="666666"/>
                </a:solidFill>
                <a:latin typeface="Arial"/>
                <a:cs typeface="Arial"/>
              </a:rPr>
              <a:t>Meet at School &amp; Load Coaches</a:t>
            </a:r>
          </a:p>
          <a:p>
            <a:pPr>
              <a:spcBef>
                <a:spcPts val="1200"/>
              </a:spcBef>
            </a:pPr>
            <a:r>
              <a:rPr lang="en-US" b="1" dirty="0">
                <a:solidFill>
                  <a:srgbClr val="666666"/>
                </a:solidFill>
                <a:latin typeface="Arial"/>
                <a:cs typeface="Arial"/>
              </a:rPr>
              <a:t>Depart for Orlando</a:t>
            </a:r>
          </a:p>
          <a:p>
            <a:pPr>
              <a:spcBef>
                <a:spcPts val="1200"/>
              </a:spcBef>
            </a:pPr>
            <a:r>
              <a:rPr lang="en-US" b="1" dirty="0">
                <a:solidFill>
                  <a:srgbClr val="666666"/>
                </a:solidFill>
                <a:latin typeface="Arial"/>
                <a:cs typeface="Arial"/>
              </a:rPr>
              <a:t>Lunch Enroute ($10)</a:t>
            </a:r>
          </a:p>
          <a:p>
            <a:pPr>
              <a:spcBef>
                <a:spcPts val="1200"/>
              </a:spcBef>
            </a:pPr>
            <a:r>
              <a:rPr lang="en-US" b="1" dirty="0">
                <a:solidFill>
                  <a:srgbClr val="666666"/>
                </a:solidFill>
                <a:latin typeface="Arial"/>
                <a:cs typeface="Arial"/>
              </a:rPr>
              <a:t>Disney Springs</a:t>
            </a:r>
          </a:p>
          <a:p>
            <a:pPr>
              <a:spcBef>
                <a:spcPts val="1200"/>
              </a:spcBef>
            </a:pPr>
            <a:r>
              <a:rPr lang="en-US" b="1" dirty="0">
                <a:solidFill>
                  <a:srgbClr val="666666"/>
                </a:solidFill>
                <a:latin typeface="Arial"/>
                <a:cs typeface="Arial"/>
              </a:rPr>
              <a:t>Dinner at Disney Springs ($20)</a:t>
            </a:r>
          </a:p>
          <a:p>
            <a:pPr>
              <a:spcBef>
                <a:spcPts val="1200"/>
              </a:spcBef>
            </a:pPr>
            <a:r>
              <a:rPr lang="en-US" b="1" dirty="0">
                <a:solidFill>
                  <a:srgbClr val="666666"/>
                </a:solidFill>
                <a:latin typeface="Arial"/>
                <a:cs typeface="Arial"/>
              </a:rPr>
              <a:t>Hotel Check-in</a:t>
            </a:r>
          </a:p>
          <a:p>
            <a:pPr>
              <a:spcBef>
                <a:spcPts val="1200"/>
              </a:spcBef>
            </a:pPr>
            <a:endParaRPr lang="en-US" b="1" dirty="0">
              <a:solidFill>
                <a:srgbClr val="666666"/>
              </a:solidFill>
              <a:latin typeface="Arial"/>
              <a:cs typeface="Arial"/>
            </a:endParaRPr>
          </a:p>
        </p:txBody>
      </p:sp>
      <p:pic>
        <p:nvPicPr>
          <p:cNvPr id="2" name="Picture 1">
            <a:extLst>
              <a:ext uri="{FF2B5EF4-FFF2-40B4-BE49-F238E27FC236}">
                <a16:creationId xmlns:a16="http://schemas.microsoft.com/office/drawing/2014/main" id="{D322B932-9C4A-8C4E-8767-89C24E0503D6}"/>
              </a:ext>
            </a:extLst>
          </p:cNvPr>
          <p:cNvPicPr>
            <a:picLocks noChangeAspect="1"/>
          </p:cNvPicPr>
          <p:nvPr/>
        </p:nvPicPr>
        <p:blipFill>
          <a:blip r:embed="rId3"/>
          <a:srcRect/>
          <a:stretch/>
        </p:blipFill>
        <p:spPr>
          <a:xfrm>
            <a:off x="5072063" y="1271940"/>
            <a:ext cx="3101168" cy="2321395"/>
          </a:xfrm>
          <a:prstGeom prst="rect">
            <a:avLst/>
          </a:prstGeom>
        </p:spPr>
      </p:pic>
    </p:spTree>
    <p:extLst>
      <p:ext uri="{BB962C8B-B14F-4D97-AF65-F5344CB8AC3E}">
        <p14:creationId xmlns:p14="http://schemas.microsoft.com/office/powerpoint/2010/main" val="3397202957"/>
      </p:ext>
    </p:extLst>
  </p:cSld>
  <p:clrMapOvr>
    <a:masterClrMapping/>
  </p:clrMapOvr>
  <mc:AlternateContent xmlns:mc="http://schemas.openxmlformats.org/markup-compatibility/2006" xmlns:p14="http://schemas.microsoft.com/office/powerpoint/2010/main">
    <mc:Choice Requires="p14">
      <p:transition spd="slow" p14:dur="1800">
        <p:push dir="u"/>
      </p:transition>
    </mc:Choice>
    <mc:Fallback xmlns="">
      <p:transition xmlns:p14="http://schemas.microsoft.com/office/powerpoint/2010/mai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6976533" y="-169332"/>
            <a:ext cx="0" cy="5401732"/>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sp>
        <p:nvSpPr>
          <p:cNvPr id="6" name="Rectangle 4"/>
          <p:cNvSpPr>
            <a:spLocks noChangeArrowheads="1"/>
          </p:cNvSpPr>
          <p:nvPr/>
        </p:nvSpPr>
        <p:spPr bwMode="auto">
          <a:xfrm>
            <a:off x="381000" y="368299"/>
            <a:ext cx="6036733" cy="432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dirty="0">
              <a:solidFill>
                <a:srgbClr val="666666"/>
              </a:solidFill>
              <a:latin typeface="Arial"/>
              <a:cs typeface="Arial"/>
            </a:endParaRPr>
          </a:p>
        </p:txBody>
      </p:sp>
      <p:sp>
        <p:nvSpPr>
          <p:cNvPr id="10" name="Rectangle 4"/>
          <p:cNvSpPr>
            <a:spLocks noChangeArrowheads="1"/>
          </p:cNvSpPr>
          <p:nvPr/>
        </p:nvSpPr>
        <p:spPr bwMode="auto">
          <a:xfrm>
            <a:off x="381000" y="276066"/>
            <a:ext cx="6595533" cy="601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2800" dirty="0">
                <a:solidFill>
                  <a:srgbClr val="0F87C9"/>
                </a:solidFill>
                <a:latin typeface="Oswald Medium"/>
                <a:cs typeface="Oswald Medium"/>
              </a:rPr>
              <a:t>Itinerary: March 31, 2024</a:t>
            </a:r>
            <a:endParaRPr lang="en-US" sz="2800" dirty="0">
              <a:solidFill>
                <a:srgbClr val="666666"/>
              </a:solidFill>
            </a:endParaRPr>
          </a:p>
        </p:txBody>
      </p:sp>
      <p:sp>
        <p:nvSpPr>
          <p:cNvPr id="9" name="Rectangle 4"/>
          <p:cNvSpPr>
            <a:spLocks noChangeArrowheads="1"/>
          </p:cNvSpPr>
          <p:nvPr/>
        </p:nvSpPr>
        <p:spPr bwMode="auto">
          <a:xfrm>
            <a:off x="381000" y="1011766"/>
            <a:ext cx="4605867" cy="3835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ts val="1200"/>
              </a:spcBef>
            </a:pPr>
            <a:r>
              <a:rPr lang="en-US" b="1" dirty="0">
                <a:solidFill>
                  <a:srgbClr val="666666"/>
                </a:solidFill>
                <a:latin typeface="Arial"/>
                <a:cs typeface="Arial"/>
              </a:rPr>
              <a:t>Breakfast at the Hotel</a:t>
            </a:r>
          </a:p>
          <a:p>
            <a:pPr>
              <a:spcBef>
                <a:spcPts val="1200"/>
              </a:spcBef>
            </a:pPr>
            <a:r>
              <a:rPr lang="en-US" b="1" dirty="0">
                <a:solidFill>
                  <a:srgbClr val="666666"/>
                </a:solidFill>
                <a:latin typeface="Arial"/>
                <a:cs typeface="Arial"/>
              </a:rPr>
              <a:t>Universal Studios &amp;</a:t>
            </a:r>
          </a:p>
          <a:p>
            <a:pPr>
              <a:spcBef>
                <a:spcPts val="1200"/>
              </a:spcBef>
            </a:pPr>
            <a:r>
              <a:rPr lang="en-US" b="1" dirty="0">
                <a:solidFill>
                  <a:srgbClr val="666666"/>
                </a:solidFill>
                <a:latin typeface="Arial"/>
                <a:cs typeface="Arial"/>
              </a:rPr>
              <a:t>Islands of Adventure</a:t>
            </a:r>
          </a:p>
          <a:p>
            <a:pPr>
              <a:spcBef>
                <a:spcPts val="1200"/>
              </a:spcBef>
            </a:pPr>
            <a:r>
              <a:rPr lang="en-US" b="1" dirty="0">
                <a:solidFill>
                  <a:srgbClr val="666666"/>
                </a:solidFill>
                <a:latin typeface="Arial"/>
                <a:cs typeface="Arial"/>
              </a:rPr>
              <a:t>Lunch in the Parks ($20)</a:t>
            </a:r>
          </a:p>
          <a:p>
            <a:pPr>
              <a:spcBef>
                <a:spcPts val="1200"/>
              </a:spcBef>
            </a:pPr>
            <a:r>
              <a:rPr lang="en-US" b="1" dirty="0">
                <a:solidFill>
                  <a:srgbClr val="666666"/>
                </a:solidFill>
                <a:latin typeface="Arial"/>
                <a:cs typeface="Arial"/>
              </a:rPr>
              <a:t>Park Performance</a:t>
            </a:r>
          </a:p>
          <a:p>
            <a:pPr>
              <a:spcBef>
                <a:spcPts val="1200"/>
              </a:spcBef>
            </a:pPr>
            <a:r>
              <a:rPr lang="en-US" b="1" dirty="0">
                <a:solidFill>
                  <a:srgbClr val="666666"/>
                </a:solidFill>
                <a:latin typeface="Arial"/>
                <a:cs typeface="Arial"/>
              </a:rPr>
              <a:t>Dinner in the Parks ($20)</a:t>
            </a:r>
          </a:p>
          <a:p>
            <a:pPr>
              <a:spcBef>
                <a:spcPts val="1200"/>
              </a:spcBef>
            </a:pPr>
            <a:r>
              <a:rPr lang="en-US" b="1" dirty="0">
                <a:solidFill>
                  <a:srgbClr val="666666"/>
                </a:solidFill>
                <a:latin typeface="Arial"/>
                <a:cs typeface="Arial"/>
              </a:rPr>
              <a:t>Return to Hotel</a:t>
            </a:r>
          </a:p>
          <a:p>
            <a:pPr>
              <a:spcBef>
                <a:spcPts val="1200"/>
              </a:spcBef>
            </a:pPr>
            <a:endParaRPr lang="en-US" b="1" dirty="0">
              <a:solidFill>
                <a:srgbClr val="666666"/>
              </a:solidFill>
              <a:latin typeface="Arial"/>
              <a:cs typeface="Arial"/>
            </a:endParaRPr>
          </a:p>
        </p:txBody>
      </p:sp>
      <p:pic>
        <p:nvPicPr>
          <p:cNvPr id="11" name="Picture 10">
            <a:extLst>
              <a:ext uri="{FF2B5EF4-FFF2-40B4-BE49-F238E27FC236}">
                <a16:creationId xmlns:a16="http://schemas.microsoft.com/office/drawing/2014/main" id="{0246BD9E-D9D2-4E0D-A83D-CECCDA6E7A8F}"/>
              </a:ext>
            </a:extLst>
          </p:cNvPr>
          <p:cNvPicPr>
            <a:picLocks noChangeAspect="1"/>
          </p:cNvPicPr>
          <p:nvPr/>
        </p:nvPicPr>
        <p:blipFill>
          <a:blip r:embed="rId3"/>
          <a:srcRect/>
          <a:stretch/>
        </p:blipFill>
        <p:spPr>
          <a:xfrm>
            <a:off x="4667356" y="2441374"/>
            <a:ext cx="3500754" cy="2329591"/>
          </a:xfrm>
          <a:prstGeom prst="rect">
            <a:avLst/>
          </a:prstGeom>
        </p:spPr>
      </p:pic>
      <p:pic>
        <p:nvPicPr>
          <p:cNvPr id="4" name="Picture 3">
            <a:extLst>
              <a:ext uri="{FF2B5EF4-FFF2-40B4-BE49-F238E27FC236}">
                <a16:creationId xmlns:a16="http://schemas.microsoft.com/office/drawing/2014/main" id="{959D928B-BB2C-701C-3509-D5EB9DBAF29E}"/>
              </a:ext>
            </a:extLst>
          </p:cNvPr>
          <p:cNvPicPr>
            <a:picLocks noChangeAspect="1"/>
          </p:cNvPicPr>
          <p:nvPr/>
        </p:nvPicPr>
        <p:blipFill>
          <a:blip r:embed="rId4"/>
          <a:stretch>
            <a:fillRect/>
          </a:stretch>
        </p:blipFill>
        <p:spPr>
          <a:xfrm>
            <a:off x="4122346" y="877201"/>
            <a:ext cx="3381375" cy="1352550"/>
          </a:xfrm>
          <a:prstGeom prst="rect">
            <a:avLst/>
          </a:prstGeom>
        </p:spPr>
      </p:pic>
    </p:spTree>
    <p:extLst>
      <p:ext uri="{BB962C8B-B14F-4D97-AF65-F5344CB8AC3E}">
        <p14:creationId xmlns:p14="http://schemas.microsoft.com/office/powerpoint/2010/main" val="3330918954"/>
      </p:ext>
    </p:extLst>
  </p:cSld>
  <p:clrMapOvr>
    <a:masterClrMapping/>
  </p:clrMapOvr>
  <mc:AlternateContent xmlns:mc="http://schemas.openxmlformats.org/markup-compatibility/2006" xmlns:p14="http://schemas.microsoft.com/office/powerpoint/2010/main">
    <mc:Choice Requires="p14">
      <p:transition spd="slow" p14:dur="1800">
        <p:push dir="u"/>
      </p:transition>
    </mc:Choice>
    <mc:Fallback xmlns="">
      <p:transition xmlns:p14="http://schemas.microsoft.com/office/powerpoint/2010/mai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6976533" y="-169332"/>
            <a:ext cx="0" cy="5401732"/>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sp>
        <p:nvSpPr>
          <p:cNvPr id="6" name="Rectangle 4"/>
          <p:cNvSpPr>
            <a:spLocks noChangeArrowheads="1"/>
          </p:cNvSpPr>
          <p:nvPr/>
        </p:nvSpPr>
        <p:spPr bwMode="auto">
          <a:xfrm>
            <a:off x="381000" y="368299"/>
            <a:ext cx="6036733" cy="432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dirty="0">
              <a:solidFill>
                <a:srgbClr val="666666"/>
              </a:solidFill>
              <a:latin typeface="Arial"/>
              <a:cs typeface="Arial"/>
            </a:endParaRPr>
          </a:p>
        </p:txBody>
      </p:sp>
      <p:sp>
        <p:nvSpPr>
          <p:cNvPr id="8" name="Rectangle 4"/>
          <p:cNvSpPr>
            <a:spLocks noChangeArrowheads="1"/>
          </p:cNvSpPr>
          <p:nvPr/>
        </p:nvSpPr>
        <p:spPr bwMode="auto">
          <a:xfrm>
            <a:off x="381000" y="389465"/>
            <a:ext cx="6595533" cy="601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2800" dirty="0">
                <a:solidFill>
                  <a:srgbClr val="0F87C9"/>
                </a:solidFill>
                <a:latin typeface="Oswald Medium"/>
                <a:cs typeface="Oswald Medium"/>
              </a:rPr>
              <a:t>Itinerary: April 1, 2024</a:t>
            </a:r>
            <a:endParaRPr lang="en-US" sz="2800" dirty="0">
              <a:solidFill>
                <a:srgbClr val="666666"/>
              </a:solidFill>
            </a:endParaRPr>
          </a:p>
        </p:txBody>
      </p:sp>
      <p:sp>
        <p:nvSpPr>
          <p:cNvPr id="10" name="Rectangle 4"/>
          <p:cNvSpPr>
            <a:spLocks noChangeArrowheads="1"/>
          </p:cNvSpPr>
          <p:nvPr/>
        </p:nvSpPr>
        <p:spPr bwMode="auto">
          <a:xfrm>
            <a:off x="364067" y="1011766"/>
            <a:ext cx="4605867" cy="400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ts val="1200"/>
              </a:spcBef>
            </a:pPr>
            <a:r>
              <a:rPr lang="en-US" b="1" dirty="0">
                <a:solidFill>
                  <a:srgbClr val="666666"/>
                </a:solidFill>
                <a:latin typeface="Arial"/>
                <a:cs typeface="Arial"/>
              </a:rPr>
              <a:t>Breakfast at the Hotel</a:t>
            </a:r>
          </a:p>
          <a:p>
            <a:pPr>
              <a:spcBef>
                <a:spcPts val="1200"/>
              </a:spcBef>
            </a:pPr>
            <a:r>
              <a:rPr lang="en-US" b="1" dirty="0">
                <a:solidFill>
                  <a:srgbClr val="666666"/>
                </a:solidFill>
                <a:latin typeface="Arial"/>
                <a:cs typeface="Arial"/>
              </a:rPr>
              <a:t>Universal Studios &amp; </a:t>
            </a:r>
          </a:p>
          <a:p>
            <a:pPr>
              <a:spcBef>
                <a:spcPts val="1200"/>
              </a:spcBef>
            </a:pPr>
            <a:r>
              <a:rPr lang="en-US" b="1" dirty="0">
                <a:solidFill>
                  <a:srgbClr val="666666"/>
                </a:solidFill>
                <a:latin typeface="Arial"/>
                <a:cs typeface="Arial"/>
              </a:rPr>
              <a:t>Islands of Adventure</a:t>
            </a:r>
          </a:p>
          <a:p>
            <a:pPr>
              <a:spcBef>
                <a:spcPts val="1200"/>
              </a:spcBef>
            </a:pPr>
            <a:r>
              <a:rPr lang="en-US" b="1" dirty="0">
                <a:solidFill>
                  <a:srgbClr val="666666"/>
                </a:solidFill>
                <a:latin typeface="Arial"/>
                <a:cs typeface="Arial"/>
              </a:rPr>
              <a:t>Lunch in the Parks ($20)</a:t>
            </a:r>
          </a:p>
          <a:p>
            <a:pPr>
              <a:spcBef>
                <a:spcPts val="1200"/>
              </a:spcBef>
            </a:pPr>
            <a:r>
              <a:rPr lang="en-US" b="1" dirty="0">
                <a:solidFill>
                  <a:srgbClr val="666666"/>
                </a:solidFill>
                <a:latin typeface="Arial"/>
                <a:cs typeface="Arial"/>
              </a:rPr>
              <a:t>Dinner at Hard Rock Cafe</a:t>
            </a:r>
          </a:p>
          <a:p>
            <a:pPr>
              <a:spcBef>
                <a:spcPts val="1200"/>
              </a:spcBef>
            </a:pPr>
            <a:r>
              <a:rPr lang="en-US" b="1" dirty="0">
                <a:solidFill>
                  <a:srgbClr val="666666"/>
                </a:solidFill>
                <a:latin typeface="Arial"/>
                <a:cs typeface="Arial"/>
              </a:rPr>
              <a:t>Return to Hotel</a:t>
            </a:r>
          </a:p>
        </p:txBody>
      </p:sp>
      <p:pic>
        <p:nvPicPr>
          <p:cNvPr id="9" name="Picture 8">
            <a:extLst>
              <a:ext uri="{FF2B5EF4-FFF2-40B4-BE49-F238E27FC236}">
                <a16:creationId xmlns:a16="http://schemas.microsoft.com/office/drawing/2014/main" id="{EC67410E-26C6-41CF-A016-B57F13A9911C}"/>
              </a:ext>
            </a:extLst>
          </p:cNvPr>
          <p:cNvPicPr>
            <a:picLocks noChangeAspect="1"/>
          </p:cNvPicPr>
          <p:nvPr/>
        </p:nvPicPr>
        <p:blipFill>
          <a:blip r:embed="rId3"/>
          <a:srcRect/>
          <a:stretch/>
        </p:blipFill>
        <p:spPr>
          <a:xfrm>
            <a:off x="4460790" y="1436893"/>
            <a:ext cx="3257873" cy="3257873"/>
          </a:xfrm>
          <a:prstGeom prst="rect">
            <a:avLst/>
          </a:prstGeom>
        </p:spPr>
      </p:pic>
    </p:spTree>
    <p:extLst>
      <p:ext uri="{BB962C8B-B14F-4D97-AF65-F5344CB8AC3E}">
        <p14:creationId xmlns:p14="http://schemas.microsoft.com/office/powerpoint/2010/main" val="554489752"/>
      </p:ext>
    </p:extLst>
  </p:cSld>
  <p:clrMapOvr>
    <a:masterClrMapping/>
  </p:clrMapOvr>
  <mc:AlternateContent xmlns:mc="http://schemas.openxmlformats.org/markup-compatibility/2006" xmlns:p14="http://schemas.microsoft.com/office/powerpoint/2010/main">
    <mc:Choice Requires="p14">
      <p:transition spd="slow" p14:dur="1800">
        <p:push dir="u"/>
      </p:transition>
    </mc:Choice>
    <mc:Fallback xmlns="">
      <p:transition xmlns:p14="http://schemas.microsoft.com/office/powerpoint/2010/mai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6976533" y="-169332"/>
            <a:ext cx="0" cy="5401732"/>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sp>
        <p:nvSpPr>
          <p:cNvPr id="6" name="Rectangle 4"/>
          <p:cNvSpPr>
            <a:spLocks noChangeArrowheads="1"/>
          </p:cNvSpPr>
          <p:nvPr/>
        </p:nvSpPr>
        <p:spPr bwMode="auto">
          <a:xfrm>
            <a:off x="381000" y="368299"/>
            <a:ext cx="6036733" cy="432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dirty="0">
              <a:solidFill>
                <a:srgbClr val="666666"/>
              </a:solidFill>
              <a:latin typeface="Arial"/>
              <a:cs typeface="Arial"/>
            </a:endParaRPr>
          </a:p>
        </p:txBody>
      </p:sp>
      <p:sp>
        <p:nvSpPr>
          <p:cNvPr id="8" name="Rectangle 4"/>
          <p:cNvSpPr>
            <a:spLocks noChangeArrowheads="1"/>
          </p:cNvSpPr>
          <p:nvPr/>
        </p:nvSpPr>
        <p:spPr bwMode="auto">
          <a:xfrm>
            <a:off x="381000" y="389465"/>
            <a:ext cx="6595533" cy="601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2800" dirty="0">
                <a:solidFill>
                  <a:srgbClr val="0F87C9"/>
                </a:solidFill>
                <a:latin typeface="Oswald Medium"/>
                <a:cs typeface="Oswald Medium"/>
              </a:rPr>
              <a:t>Itinerary: April 2, 2024</a:t>
            </a:r>
            <a:endParaRPr lang="en-US" sz="2800" dirty="0">
              <a:solidFill>
                <a:srgbClr val="666666"/>
              </a:solidFill>
            </a:endParaRPr>
          </a:p>
        </p:txBody>
      </p:sp>
      <p:sp>
        <p:nvSpPr>
          <p:cNvPr id="10" name="Rectangle 4"/>
          <p:cNvSpPr>
            <a:spLocks noChangeArrowheads="1"/>
          </p:cNvSpPr>
          <p:nvPr/>
        </p:nvSpPr>
        <p:spPr bwMode="auto">
          <a:xfrm>
            <a:off x="381000" y="1109133"/>
            <a:ext cx="4605867" cy="3835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ts val="1200"/>
              </a:spcBef>
            </a:pPr>
            <a:r>
              <a:rPr lang="en-US" b="1" dirty="0">
                <a:solidFill>
                  <a:srgbClr val="666666"/>
                </a:solidFill>
                <a:latin typeface="Arial"/>
                <a:cs typeface="Arial"/>
              </a:rPr>
              <a:t>Breakfast at the Hotel</a:t>
            </a:r>
          </a:p>
          <a:p>
            <a:pPr>
              <a:spcBef>
                <a:spcPts val="1200"/>
              </a:spcBef>
            </a:pPr>
            <a:r>
              <a:rPr lang="en-US" b="1" dirty="0">
                <a:solidFill>
                  <a:srgbClr val="666666"/>
                </a:solidFill>
                <a:latin typeface="Arial"/>
                <a:cs typeface="Arial"/>
              </a:rPr>
              <a:t>Hotel Check-out</a:t>
            </a:r>
          </a:p>
          <a:p>
            <a:pPr>
              <a:spcBef>
                <a:spcPts val="1200"/>
              </a:spcBef>
            </a:pPr>
            <a:r>
              <a:rPr lang="en-US" b="1" dirty="0">
                <a:solidFill>
                  <a:srgbClr val="666666"/>
                </a:solidFill>
                <a:latin typeface="Arial"/>
                <a:cs typeface="Arial"/>
              </a:rPr>
              <a:t>Brief Park Hopping</a:t>
            </a:r>
          </a:p>
          <a:p>
            <a:pPr>
              <a:spcBef>
                <a:spcPts val="1200"/>
              </a:spcBef>
            </a:pPr>
            <a:r>
              <a:rPr lang="en-US" b="1" dirty="0">
                <a:solidFill>
                  <a:srgbClr val="666666"/>
                </a:solidFill>
                <a:latin typeface="Arial"/>
                <a:cs typeface="Arial"/>
              </a:rPr>
              <a:t>Lunch in the Park ($20)</a:t>
            </a:r>
          </a:p>
          <a:p>
            <a:pPr>
              <a:spcBef>
                <a:spcPts val="1200"/>
              </a:spcBef>
            </a:pPr>
            <a:r>
              <a:rPr lang="en-US" b="1" dirty="0">
                <a:solidFill>
                  <a:srgbClr val="666666"/>
                </a:solidFill>
                <a:latin typeface="Arial"/>
                <a:cs typeface="Arial"/>
              </a:rPr>
              <a:t>Depart for Home</a:t>
            </a:r>
          </a:p>
          <a:p>
            <a:pPr>
              <a:spcBef>
                <a:spcPts val="1200"/>
              </a:spcBef>
            </a:pPr>
            <a:r>
              <a:rPr lang="en-US" b="1" dirty="0">
                <a:solidFill>
                  <a:srgbClr val="666666"/>
                </a:solidFill>
                <a:latin typeface="Arial"/>
                <a:cs typeface="Arial"/>
              </a:rPr>
              <a:t>Dinner Enroute ($15 each)</a:t>
            </a:r>
          </a:p>
          <a:p>
            <a:pPr>
              <a:spcBef>
                <a:spcPts val="1200"/>
              </a:spcBef>
            </a:pPr>
            <a:r>
              <a:rPr lang="en-US" b="1" dirty="0">
                <a:solidFill>
                  <a:srgbClr val="666666"/>
                </a:solidFill>
                <a:latin typeface="Arial"/>
                <a:cs typeface="Arial"/>
              </a:rPr>
              <a:t>Arrive Back at School</a:t>
            </a:r>
          </a:p>
        </p:txBody>
      </p:sp>
      <p:pic>
        <p:nvPicPr>
          <p:cNvPr id="2" name="Picture 1">
            <a:extLst>
              <a:ext uri="{FF2B5EF4-FFF2-40B4-BE49-F238E27FC236}">
                <a16:creationId xmlns:a16="http://schemas.microsoft.com/office/drawing/2014/main" id="{22AEFBDA-A4FE-C2F8-C331-BEDA7AB3F52E}"/>
              </a:ext>
            </a:extLst>
          </p:cNvPr>
          <p:cNvPicPr>
            <a:picLocks noChangeAspect="1"/>
          </p:cNvPicPr>
          <p:nvPr/>
        </p:nvPicPr>
        <p:blipFill>
          <a:blip r:embed="rId3"/>
          <a:srcRect/>
          <a:stretch/>
        </p:blipFill>
        <p:spPr>
          <a:xfrm>
            <a:off x="4786009" y="932586"/>
            <a:ext cx="2491328" cy="3742842"/>
          </a:xfrm>
          <a:prstGeom prst="rect">
            <a:avLst/>
          </a:prstGeom>
        </p:spPr>
      </p:pic>
    </p:spTree>
    <p:extLst>
      <p:ext uri="{BB962C8B-B14F-4D97-AF65-F5344CB8AC3E}">
        <p14:creationId xmlns:p14="http://schemas.microsoft.com/office/powerpoint/2010/main" val="3568955958"/>
      </p:ext>
    </p:extLst>
  </p:cSld>
  <p:clrMapOvr>
    <a:masterClrMapping/>
  </p:clrMapOvr>
  <mc:AlternateContent xmlns:mc="http://schemas.openxmlformats.org/markup-compatibility/2006" xmlns:p14="http://schemas.microsoft.com/office/powerpoint/2010/main">
    <mc:Choice Requires="p14">
      <p:transition spd="slow" p14:dur="1800">
        <p:push dir="u"/>
      </p:transition>
    </mc:Choice>
    <mc:Fallback xmlns="">
      <p:transition xmlns:p14="http://schemas.microsoft.com/office/powerpoint/2010/mai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6976533" y="-321737"/>
            <a:ext cx="0" cy="651932"/>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973667" y="347131"/>
            <a:ext cx="0" cy="245536"/>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73667" y="347131"/>
            <a:ext cx="6002866" cy="0"/>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sp>
        <p:nvSpPr>
          <p:cNvPr id="11" name="Rectangle 4"/>
          <p:cNvSpPr>
            <a:spLocks noChangeArrowheads="1"/>
          </p:cNvSpPr>
          <p:nvPr/>
        </p:nvSpPr>
        <p:spPr bwMode="auto">
          <a:xfrm>
            <a:off x="618066" y="592667"/>
            <a:ext cx="8525934" cy="601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3200" dirty="0">
                <a:solidFill>
                  <a:srgbClr val="0F87C9"/>
                </a:solidFill>
                <a:latin typeface="Oswald Medium"/>
                <a:cs typeface="Oswald Medium"/>
              </a:rPr>
              <a:t>Tour Conditions: </a:t>
            </a:r>
            <a:br>
              <a:rPr lang="en-US" sz="3200" dirty="0">
                <a:solidFill>
                  <a:srgbClr val="0F87C9"/>
                </a:solidFill>
                <a:latin typeface="Oswald Medium"/>
                <a:cs typeface="Oswald Medium"/>
              </a:rPr>
            </a:br>
            <a:r>
              <a:rPr lang="en-US" sz="2400" dirty="0">
                <a:latin typeface="Oswald Medium"/>
                <a:cs typeface="Oswald Medium"/>
              </a:rPr>
              <a:t>Per Person Tour Price based on Room Occupancy</a:t>
            </a:r>
          </a:p>
        </p:txBody>
      </p:sp>
      <p:sp>
        <p:nvSpPr>
          <p:cNvPr id="13" name="Rectangle 4"/>
          <p:cNvSpPr>
            <a:spLocks noChangeArrowheads="1"/>
          </p:cNvSpPr>
          <p:nvPr/>
        </p:nvSpPr>
        <p:spPr bwMode="auto">
          <a:xfrm>
            <a:off x="618066" y="3228266"/>
            <a:ext cx="8009467" cy="1623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spcBef>
                <a:spcPts val="1200"/>
              </a:spcBef>
            </a:pPr>
            <a:r>
              <a:rPr lang="en-US" sz="1400" dirty="0">
                <a:solidFill>
                  <a:srgbClr val="666666"/>
                </a:solidFill>
                <a:latin typeface="Arial"/>
                <a:cs typeface="Arial"/>
              </a:rPr>
              <a:t>The above tour prices are based on the number of paying persons traveling and may vary depending on group size when prorated costs, such as motor coach, etc., are affected. Tour prices in this proposal are based on tariffs in effect as of </a:t>
            </a:r>
            <a:r>
              <a:rPr lang="en-US" sz="1400" b="1" dirty="0">
                <a:solidFill>
                  <a:srgbClr val="FA3A06"/>
                </a:solidFill>
                <a:latin typeface="Arial"/>
                <a:cs typeface="Arial"/>
              </a:rPr>
              <a:t>May 3, 2023 </a:t>
            </a:r>
            <a:r>
              <a:rPr lang="en-US" sz="1400" dirty="0">
                <a:solidFill>
                  <a:srgbClr val="666666"/>
                </a:solidFill>
                <a:latin typeface="Arial"/>
                <a:cs typeface="Arial"/>
              </a:rPr>
              <a:t>and are subject to change.</a:t>
            </a:r>
          </a:p>
        </p:txBody>
      </p:sp>
      <p:sp>
        <p:nvSpPr>
          <p:cNvPr id="16" name="TextBox 15"/>
          <p:cNvSpPr txBox="1"/>
          <p:nvPr/>
        </p:nvSpPr>
        <p:spPr>
          <a:xfrm>
            <a:off x="618066" y="1600203"/>
            <a:ext cx="8009467" cy="1831271"/>
          </a:xfrm>
          <a:prstGeom prst="rect">
            <a:avLst/>
          </a:prstGeom>
          <a:noFill/>
        </p:spPr>
        <p:txBody>
          <a:bodyPr wrap="square" rtlCol="0">
            <a:spAutoFit/>
          </a:bodyPr>
          <a:lstStyle/>
          <a:p>
            <a:pPr>
              <a:spcAft>
                <a:spcPts val="600"/>
              </a:spcAft>
            </a:pPr>
            <a:r>
              <a:rPr lang="en-US" b="1" u="sng" dirty="0">
                <a:solidFill>
                  <a:srgbClr val="0F87C9"/>
                </a:solidFill>
                <a:latin typeface="Arial"/>
                <a:cs typeface="Arial"/>
              </a:rPr>
              <a:t>Travelers</a:t>
            </a:r>
            <a:r>
              <a:rPr lang="en-US" b="1" dirty="0">
                <a:solidFill>
                  <a:srgbClr val="0F87C9"/>
                </a:solidFill>
                <a:latin typeface="Arial"/>
                <a:cs typeface="Arial"/>
              </a:rPr>
              <a:t>	  	</a:t>
            </a:r>
            <a:r>
              <a:rPr lang="en-US" b="1" u="sng" dirty="0">
                <a:solidFill>
                  <a:srgbClr val="0F87C9"/>
                </a:solidFill>
                <a:latin typeface="Arial"/>
                <a:cs typeface="Arial"/>
              </a:rPr>
              <a:t>105</a:t>
            </a:r>
            <a:r>
              <a:rPr lang="en-US" b="1" dirty="0">
                <a:solidFill>
                  <a:srgbClr val="0F87C9"/>
                </a:solidFill>
                <a:latin typeface="Arial"/>
                <a:cs typeface="Arial"/>
              </a:rPr>
              <a:t>		 	 </a:t>
            </a:r>
            <a:r>
              <a:rPr lang="en-US" b="1" u="sng" dirty="0">
                <a:solidFill>
                  <a:srgbClr val="0F87C9"/>
                </a:solidFill>
                <a:latin typeface="Arial"/>
                <a:cs typeface="Arial"/>
              </a:rPr>
              <a:t>120</a:t>
            </a:r>
            <a:r>
              <a:rPr lang="en-US" b="1" dirty="0">
                <a:solidFill>
                  <a:srgbClr val="0F87C9"/>
                </a:solidFill>
                <a:latin typeface="Arial"/>
                <a:cs typeface="Arial"/>
              </a:rPr>
              <a:t>	  		</a:t>
            </a:r>
            <a:r>
              <a:rPr lang="en-US" b="1" u="sng" dirty="0">
                <a:solidFill>
                  <a:srgbClr val="0F87C9"/>
                </a:solidFill>
                <a:latin typeface="Arial"/>
                <a:cs typeface="Arial"/>
              </a:rPr>
              <a:t>135</a:t>
            </a:r>
            <a:r>
              <a:rPr lang="en-US" b="1" dirty="0">
                <a:solidFill>
                  <a:srgbClr val="0F87C9"/>
                </a:solidFill>
                <a:latin typeface="Arial"/>
                <a:cs typeface="Arial"/>
              </a:rPr>
              <a:t>		  	</a:t>
            </a:r>
            <a:r>
              <a:rPr lang="en-US" b="1" u="sng" dirty="0">
                <a:solidFill>
                  <a:srgbClr val="0F87C9"/>
                </a:solidFill>
                <a:latin typeface="Arial"/>
                <a:cs typeface="Arial"/>
              </a:rPr>
              <a:t>150</a:t>
            </a:r>
            <a:r>
              <a:rPr lang="en-US" dirty="0">
                <a:solidFill>
                  <a:srgbClr val="666666"/>
                </a:solidFill>
                <a:latin typeface="Arial"/>
                <a:cs typeface="Arial"/>
              </a:rPr>
              <a:t>	</a:t>
            </a:r>
          </a:p>
          <a:p>
            <a:r>
              <a:rPr lang="en-US" dirty="0">
                <a:solidFill>
                  <a:srgbClr val="666666"/>
                </a:solidFill>
                <a:latin typeface="Arial"/>
                <a:cs typeface="Arial"/>
              </a:rPr>
              <a:t>Quad			$988		$1071		$1014		$969</a:t>
            </a:r>
          </a:p>
          <a:p>
            <a:r>
              <a:rPr lang="en-US" dirty="0">
                <a:solidFill>
                  <a:srgbClr val="666666"/>
                </a:solidFill>
                <a:latin typeface="Arial"/>
                <a:cs typeface="Arial"/>
              </a:rPr>
              <a:t>Triple			$1031		$1115		$1058		$1013</a:t>
            </a:r>
          </a:p>
          <a:p>
            <a:r>
              <a:rPr lang="en-US" dirty="0">
                <a:solidFill>
                  <a:srgbClr val="666666"/>
                </a:solidFill>
                <a:latin typeface="Arial"/>
                <a:cs typeface="Arial"/>
              </a:rPr>
              <a:t>Twin			$1119		$1203		$1146		$1100</a:t>
            </a:r>
          </a:p>
          <a:p>
            <a:r>
              <a:rPr lang="en-US" dirty="0">
                <a:solidFill>
                  <a:srgbClr val="666666"/>
                </a:solidFill>
                <a:latin typeface="Arial"/>
                <a:cs typeface="Arial"/>
              </a:rPr>
              <a:t>Single			$1382		$1466		$1409		$1363</a:t>
            </a:r>
          </a:p>
          <a:p>
            <a:endParaRPr lang="en-US" dirty="0">
              <a:latin typeface="Arial"/>
              <a:cs typeface="Arial"/>
            </a:endParaRPr>
          </a:p>
        </p:txBody>
      </p:sp>
      <p:cxnSp>
        <p:nvCxnSpPr>
          <p:cNvPr id="17" name="Straight Connector 16"/>
          <p:cNvCxnSpPr/>
          <p:nvPr/>
        </p:nvCxnSpPr>
        <p:spPr>
          <a:xfrm>
            <a:off x="7399868" y="4487333"/>
            <a:ext cx="0" cy="364056"/>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399867" y="4851389"/>
            <a:ext cx="1845733" cy="0"/>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0528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25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2000"/>
                                        <p:tgtEl>
                                          <p:spTgt spid="17"/>
                                        </p:tgtEl>
                                      </p:cBhvr>
                                    </p:animEffect>
                                  </p:childTnLst>
                                </p:cTn>
                              </p:par>
                            </p:childTnLst>
                          </p:cTn>
                        </p:par>
                        <p:par>
                          <p:cTn id="16" fill="hold">
                            <p:stCondLst>
                              <p:cond delay="4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3" y="165103"/>
            <a:ext cx="9135877" cy="5143498"/>
          </a:xfrm>
          <a:prstGeom prst="rect">
            <a:avLst/>
          </a:prstGeom>
        </p:spPr>
      </p:pic>
      <p:sp>
        <p:nvSpPr>
          <p:cNvPr id="4" name="Rectangle 6"/>
          <p:cNvSpPr>
            <a:spLocks noChangeArrowheads="1"/>
          </p:cNvSpPr>
          <p:nvPr/>
        </p:nvSpPr>
        <p:spPr bwMode="auto">
          <a:xfrm>
            <a:off x="1016341" y="1515533"/>
            <a:ext cx="8119536" cy="2362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spcAft>
                <a:spcPts val="600"/>
              </a:spcAft>
            </a:pPr>
            <a:r>
              <a:rPr lang="en-US" b="1" u="sng" dirty="0">
                <a:solidFill>
                  <a:srgbClr val="0F87C9"/>
                </a:solidFill>
                <a:latin typeface="Arial"/>
                <a:cs typeface="Arial"/>
              </a:rPr>
              <a:t>Payment</a:t>
            </a:r>
            <a:r>
              <a:rPr lang="en-US" b="1" dirty="0">
                <a:solidFill>
                  <a:srgbClr val="0F87C9"/>
                </a:solidFill>
                <a:latin typeface="Arial"/>
                <a:cs typeface="Arial"/>
              </a:rPr>
              <a:t>				</a:t>
            </a:r>
            <a:r>
              <a:rPr lang="en-US" b="1" u="sng" dirty="0">
                <a:solidFill>
                  <a:srgbClr val="0F87C9"/>
                </a:solidFill>
                <a:latin typeface="Arial"/>
                <a:cs typeface="Arial"/>
              </a:rPr>
              <a:t>Amount</a:t>
            </a:r>
            <a:r>
              <a:rPr lang="en-US" b="1" dirty="0">
                <a:solidFill>
                  <a:srgbClr val="0F87C9"/>
                </a:solidFill>
                <a:latin typeface="Arial"/>
                <a:cs typeface="Arial"/>
              </a:rPr>
              <a:t>			</a:t>
            </a:r>
            <a:r>
              <a:rPr lang="en-US" b="1" u="sng" dirty="0">
                <a:solidFill>
                  <a:srgbClr val="0F87C9"/>
                </a:solidFill>
                <a:latin typeface="Arial"/>
                <a:cs typeface="Arial"/>
              </a:rPr>
              <a:t>Due Date</a:t>
            </a:r>
          </a:p>
          <a:p>
            <a:r>
              <a:rPr lang="en-US" sz="1400" b="1" dirty="0">
                <a:solidFill>
                  <a:srgbClr val="666666"/>
                </a:solidFill>
                <a:latin typeface="Arial"/>
                <a:cs typeface="Arial"/>
              </a:rPr>
              <a:t>D</a:t>
            </a:r>
            <a:r>
              <a:rPr lang="en-US" sz="1600" b="1" dirty="0">
                <a:solidFill>
                  <a:srgbClr val="666666"/>
                </a:solidFill>
                <a:latin typeface="Arial"/>
                <a:cs typeface="Arial"/>
              </a:rPr>
              <a:t>eposit ($70 Non-refundable)</a:t>
            </a:r>
            <a:r>
              <a:rPr lang="en-US" sz="1600" dirty="0">
                <a:solidFill>
                  <a:srgbClr val="666666"/>
                </a:solidFill>
                <a:latin typeface="Arial"/>
                <a:cs typeface="Arial"/>
              </a:rPr>
              <a:t>$150.00			May 25, 2023</a:t>
            </a:r>
          </a:p>
          <a:p>
            <a:r>
              <a:rPr lang="en-US" sz="1600" b="1" dirty="0">
                <a:solidFill>
                  <a:srgbClr val="666666"/>
                </a:solidFill>
                <a:latin typeface="Arial"/>
                <a:cs typeface="Arial"/>
              </a:rPr>
              <a:t>Installment	</a:t>
            </a:r>
            <a:r>
              <a:rPr lang="en-US" sz="1600" dirty="0">
                <a:solidFill>
                  <a:srgbClr val="666666"/>
                </a:solidFill>
                <a:latin typeface="Arial"/>
                <a:cs typeface="Arial"/>
              </a:rPr>
              <a:t>			$250.00			August 25, 2023</a:t>
            </a:r>
          </a:p>
          <a:p>
            <a:r>
              <a:rPr lang="en-US" sz="1600" b="1" dirty="0">
                <a:solidFill>
                  <a:srgbClr val="666666"/>
                </a:solidFill>
                <a:latin typeface="Arial"/>
                <a:cs typeface="Arial"/>
              </a:rPr>
              <a:t>Installment				</a:t>
            </a:r>
            <a:r>
              <a:rPr lang="en-US" sz="1600" dirty="0">
                <a:solidFill>
                  <a:srgbClr val="666666"/>
                </a:solidFill>
                <a:latin typeface="Arial"/>
                <a:cs typeface="Arial"/>
              </a:rPr>
              <a:t>$250.00 			October 25, 2023</a:t>
            </a:r>
          </a:p>
          <a:p>
            <a:r>
              <a:rPr lang="en-US" sz="1600" b="1" dirty="0">
                <a:solidFill>
                  <a:srgbClr val="666666"/>
                </a:solidFill>
                <a:latin typeface="Arial"/>
                <a:cs typeface="Arial"/>
              </a:rPr>
              <a:t>Installment	</a:t>
            </a:r>
            <a:r>
              <a:rPr lang="en-US" sz="1600" dirty="0">
                <a:solidFill>
                  <a:srgbClr val="666666"/>
                </a:solidFill>
                <a:latin typeface="Arial"/>
                <a:cs typeface="Arial"/>
              </a:rPr>
              <a:t>			$250.00			January 15, 2024</a:t>
            </a:r>
          </a:p>
          <a:p>
            <a:r>
              <a:rPr lang="en-US" sz="1600" dirty="0">
                <a:solidFill>
                  <a:srgbClr val="666666"/>
                </a:solidFill>
                <a:latin typeface="Arial"/>
                <a:cs typeface="Arial"/>
              </a:rPr>
              <a:t>Last Day to Cancel with Refund minus NF		January 30, 2024</a:t>
            </a:r>
          </a:p>
          <a:p>
            <a:r>
              <a:rPr lang="en-US" sz="1600" dirty="0">
                <a:solidFill>
                  <a:srgbClr val="666666"/>
                </a:solidFill>
                <a:latin typeface="Arial"/>
                <a:cs typeface="Arial"/>
              </a:rPr>
              <a:t>Last Day Fundraising Can Be Submitted			February 24, 2024</a:t>
            </a:r>
          </a:p>
          <a:p>
            <a:r>
              <a:rPr lang="en-US" sz="1600" b="1" dirty="0">
                <a:solidFill>
                  <a:srgbClr val="666666"/>
                </a:solidFill>
                <a:latin typeface="Arial"/>
                <a:cs typeface="Arial"/>
              </a:rPr>
              <a:t>Final Payment			</a:t>
            </a:r>
            <a:r>
              <a:rPr lang="en-US" sz="1600" dirty="0">
                <a:solidFill>
                  <a:srgbClr val="666666"/>
                </a:solidFill>
                <a:latin typeface="Arial"/>
                <a:cs typeface="Arial"/>
              </a:rPr>
              <a:t>Balance Due		March 9, 2024</a:t>
            </a:r>
          </a:p>
          <a:p>
            <a:endParaRPr lang="en-US" b="1" dirty="0">
              <a:solidFill>
                <a:srgbClr val="666666"/>
              </a:solidFill>
            </a:endParaRPr>
          </a:p>
          <a:p>
            <a:endParaRPr lang="en-US" b="1" dirty="0">
              <a:solidFill>
                <a:srgbClr val="666666"/>
              </a:solidFill>
            </a:endParaRPr>
          </a:p>
          <a:p>
            <a:endParaRPr lang="en-US" b="1" dirty="0">
              <a:solidFill>
                <a:srgbClr val="666666"/>
              </a:solidFill>
            </a:endParaRPr>
          </a:p>
        </p:txBody>
      </p:sp>
      <p:sp>
        <p:nvSpPr>
          <p:cNvPr id="5" name="Rectangle 4"/>
          <p:cNvSpPr>
            <a:spLocks noChangeArrowheads="1"/>
          </p:cNvSpPr>
          <p:nvPr/>
        </p:nvSpPr>
        <p:spPr bwMode="auto">
          <a:xfrm>
            <a:off x="982133" y="292099"/>
            <a:ext cx="8009467" cy="601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3200" dirty="0">
                <a:solidFill>
                  <a:srgbClr val="0F87C9"/>
                </a:solidFill>
                <a:latin typeface="Oswald Medium"/>
                <a:cs typeface="Oswald Medium"/>
              </a:rPr>
              <a:t>Tour Conditions: </a:t>
            </a:r>
            <a:r>
              <a:rPr lang="en-US" sz="2400" dirty="0">
                <a:latin typeface="Oswald Medium"/>
                <a:cs typeface="Oswald Medium"/>
              </a:rPr>
              <a:t>Payment Dates &amp; Amounts</a:t>
            </a:r>
            <a:endParaRPr lang="en-US" sz="2400" dirty="0"/>
          </a:p>
        </p:txBody>
      </p:sp>
      <p:cxnSp>
        <p:nvCxnSpPr>
          <p:cNvPr id="6" name="Straight Connector 5"/>
          <p:cNvCxnSpPr/>
          <p:nvPr/>
        </p:nvCxnSpPr>
        <p:spPr>
          <a:xfrm>
            <a:off x="-211667" y="4851389"/>
            <a:ext cx="575734" cy="0"/>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64067" y="592667"/>
            <a:ext cx="575734" cy="0"/>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364067" y="592667"/>
            <a:ext cx="0" cy="4258722"/>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7213600" y="4758267"/>
            <a:ext cx="0" cy="550334"/>
          </a:xfrm>
          <a:prstGeom prst="line">
            <a:avLst/>
          </a:prstGeom>
          <a:ln w="50800" cap="rnd">
            <a:solidFill>
              <a:srgbClr val="0F87C9"/>
            </a:solidFill>
          </a:ln>
          <a:effectLst/>
        </p:spPr>
        <p:style>
          <a:lnRef idx="2">
            <a:schemeClr val="accent1"/>
          </a:lnRef>
          <a:fillRef idx="0">
            <a:schemeClr val="accent1"/>
          </a:fillRef>
          <a:effectRef idx="1">
            <a:schemeClr val="accent1"/>
          </a:effectRef>
          <a:fontRef idx="minor">
            <a:schemeClr val="tx1"/>
          </a:fontRef>
        </p:style>
      </p:cxnSp>
      <p:sp>
        <p:nvSpPr>
          <p:cNvPr id="20" name="Rectangle 5"/>
          <p:cNvSpPr>
            <a:spLocks noChangeArrowheads="1"/>
          </p:cNvSpPr>
          <p:nvPr/>
        </p:nvSpPr>
        <p:spPr bwMode="auto">
          <a:xfrm>
            <a:off x="1016341" y="3877714"/>
            <a:ext cx="7823203" cy="1265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en-US" sz="1600" dirty="0">
                <a:solidFill>
                  <a:srgbClr val="FF0000"/>
                </a:solidFill>
                <a:latin typeface="Arial"/>
                <a:cs typeface="Arial"/>
              </a:rPr>
              <a:t>Final payment amount will be emailed to you 30 days prior to departure. </a:t>
            </a:r>
            <a:br>
              <a:rPr lang="en-US" sz="1600" dirty="0">
                <a:latin typeface="Arial"/>
                <a:cs typeface="Arial"/>
              </a:rPr>
            </a:br>
            <a:r>
              <a:rPr lang="en-US" sz="1600" dirty="0">
                <a:latin typeface="Arial"/>
                <a:cs typeface="Arial"/>
              </a:rPr>
              <a:t>It is due upon receipt of MTC’s e-mailed invoice. </a:t>
            </a:r>
            <a:br>
              <a:rPr lang="en-US" sz="1600" dirty="0">
                <a:latin typeface="Arial"/>
                <a:cs typeface="Arial"/>
              </a:rPr>
            </a:br>
            <a:endParaRPr lang="en-US" sz="1600" dirty="0">
              <a:latin typeface="Arial"/>
              <a:cs typeface="Arial"/>
            </a:endParaRPr>
          </a:p>
          <a:p>
            <a:r>
              <a:rPr lang="en-US" sz="1600" b="1" dirty="0">
                <a:latin typeface="Arial"/>
                <a:cs typeface="Arial"/>
              </a:rPr>
              <a:t>Accounts not paid on or before a payment due date will be frozen.</a:t>
            </a:r>
          </a:p>
          <a:p>
            <a:r>
              <a:rPr lang="en-US" sz="1600" dirty="0">
                <a:solidFill>
                  <a:srgbClr val="0F87C9"/>
                </a:solidFill>
                <a:latin typeface="Arial"/>
                <a:cs typeface="Arial"/>
              </a:rPr>
              <a:t> </a:t>
            </a:r>
            <a:endParaRPr lang="en-US" sz="1600" b="1" dirty="0">
              <a:solidFill>
                <a:srgbClr val="0F87C9"/>
              </a:solidFill>
              <a:latin typeface="Arial"/>
              <a:cs typeface="Arial"/>
            </a:endParaRPr>
          </a:p>
          <a:p>
            <a:endParaRPr lang="en-US" sz="1600" b="1" dirty="0">
              <a:solidFill>
                <a:srgbClr val="FA3A06"/>
              </a:solidFill>
              <a:latin typeface="Arial"/>
              <a:cs typeface="Arial"/>
            </a:endParaRPr>
          </a:p>
        </p:txBody>
      </p:sp>
    </p:spTree>
    <p:extLst>
      <p:ext uri="{BB962C8B-B14F-4D97-AF65-F5344CB8AC3E}">
        <p14:creationId xmlns:p14="http://schemas.microsoft.com/office/powerpoint/2010/main" val="1463623737"/>
      </p:ext>
    </p:extLst>
  </p:cSld>
  <p:clrMapOvr>
    <a:masterClrMapping/>
  </p:clrMapOvr>
  <mc:AlternateContent xmlns:mc="http://schemas.openxmlformats.org/markup-compatibility/2006" xmlns:p14="http://schemas.microsoft.com/office/powerpoint/2010/main">
    <mc:Choice Requires="p14">
      <p:transition spd="slow" p14:dur="1800">
        <p:push/>
      </p:transition>
    </mc:Choice>
    <mc:Fallback xmlns="">
      <p:transition xmlns:p14="http://schemas.microsoft.com/office/powerpoint/2010/mai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2000"/>
                                        <p:tgtEl>
                                          <p:spTgt spid="2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par>
                          <p:cTn id="16" fill="hold">
                            <p:stCondLst>
                              <p:cond delay="60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Lst>
  </p:timing>
</p:sld>
</file>

<file path=ppt/theme/theme1.xml><?xml version="1.0" encoding="utf-8"?>
<a:theme xmlns:a="http://schemas.openxmlformats.org/drawingml/2006/main" name="Theme1">
  <a:themeElements>
    <a:clrScheme name="Cook Proposal">
      <a:dk1>
        <a:sysClr val="windowText" lastClr="000000"/>
      </a:dk1>
      <a:lt1>
        <a:sysClr val="window" lastClr="FFFFFF"/>
      </a:lt1>
      <a:dk2>
        <a:srgbClr val="424342"/>
      </a:dk2>
      <a:lt2>
        <a:srgbClr val="DADBD9"/>
      </a:lt2>
      <a:accent1>
        <a:srgbClr val="7CB1B6"/>
      </a:accent1>
      <a:accent2>
        <a:srgbClr val="EB9B6B"/>
      </a:accent2>
      <a:accent3>
        <a:srgbClr val="A2BF7D"/>
      </a:accent3>
      <a:accent4>
        <a:srgbClr val="48829D"/>
      </a:accent4>
      <a:accent5>
        <a:srgbClr val="FDDD89"/>
      </a:accent5>
      <a:accent6>
        <a:srgbClr val="B7D1D8"/>
      </a:accent6>
      <a:hlink>
        <a:srgbClr val="6C9BB1"/>
      </a:hlink>
      <a:folHlink>
        <a:srgbClr val="999A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50800">
          <a:solidFill>
            <a:srgbClr val="FA3A0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Theme1.thmx</Template>
  <TotalTime>18007</TotalTime>
  <Words>1201</Words>
  <Application>Microsoft Office PowerPoint</Application>
  <PresentationFormat>On-screen Show (16:9)</PresentationFormat>
  <Paragraphs>115</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Wingdings</vt:lpstr>
      <vt:lpstr>Arial</vt:lpstr>
      <vt:lpstr>Oswald Medium</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Music Travel Consultants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Anthony Reed</dc:creator>
  <cp:keywords/>
  <dc:description/>
  <cp:lastModifiedBy>Emily Ward</cp:lastModifiedBy>
  <cp:revision>258</cp:revision>
  <dcterms:created xsi:type="dcterms:W3CDTF">2014-04-24T18:47:25Z</dcterms:created>
  <dcterms:modified xsi:type="dcterms:W3CDTF">2023-05-04T16:45:06Z</dcterms:modified>
  <cp:category/>
</cp:coreProperties>
</file>